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303" r:id="rId3"/>
    <p:sldId id="301" r:id="rId4"/>
    <p:sldId id="264" r:id="rId5"/>
    <p:sldId id="276" r:id="rId6"/>
    <p:sldId id="316" r:id="rId7"/>
    <p:sldId id="277" r:id="rId8"/>
    <p:sldId id="265" r:id="rId9"/>
    <p:sldId id="288" r:id="rId10"/>
    <p:sldId id="315" r:id="rId11"/>
    <p:sldId id="312" r:id="rId12"/>
    <p:sldId id="313" r:id="rId13"/>
    <p:sldId id="314" r:id="rId14"/>
    <p:sldId id="304" r:id="rId15"/>
    <p:sldId id="329" r:id="rId16"/>
    <p:sldId id="263" r:id="rId17"/>
    <p:sldId id="278" r:id="rId18"/>
    <p:sldId id="279" r:id="rId19"/>
    <p:sldId id="280" r:id="rId20"/>
    <p:sldId id="291" r:id="rId21"/>
    <p:sldId id="258" r:id="rId22"/>
    <p:sldId id="281" r:id="rId23"/>
    <p:sldId id="260" r:id="rId24"/>
    <p:sldId id="332" r:id="rId25"/>
    <p:sldId id="330" r:id="rId26"/>
    <p:sldId id="292" r:id="rId27"/>
    <p:sldId id="309" r:id="rId28"/>
    <p:sldId id="331" r:id="rId29"/>
    <p:sldId id="342" r:id="rId30"/>
    <p:sldId id="305" r:id="rId31"/>
    <p:sldId id="282" r:id="rId32"/>
    <p:sldId id="294" r:id="rId33"/>
    <p:sldId id="293" r:id="rId34"/>
    <p:sldId id="295" r:id="rId35"/>
    <p:sldId id="306" r:id="rId36"/>
    <p:sldId id="284" r:id="rId37"/>
    <p:sldId id="300" r:id="rId38"/>
    <p:sldId id="298" r:id="rId39"/>
    <p:sldId id="311" r:id="rId40"/>
    <p:sldId id="296" r:id="rId41"/>
    <p:sldId id="310" r:id="rId42"/>
    <p:sldId id="307" r:id="rId43"/>
    <p:sldId id="317" r:id="rId44"/>
    <p:sldId id="333" r:id="rId45"/>
    <p:sldId id="340" r:id="rId46"/>
    <p:sldId id="318" r:id="rId47"/>
    <p:sldId id="341" r:id="rId48"/>
    <p:sldId id="320" r:id="rId49"/>
    <p:sldId id="321" r:id="rId50"/>
    <p:sldId id="319" r:id="rId51"/>
    <p:sldId id="343" r:id="rId52"/>
    <p:sldId id="323" r:id="rId53"/>
    <p:sldId id="322" r:id="rId54"/>
    <p:sldId id="344" r:id="rId55"/>
    <p:sldId id="325" r:id="rId56"/>
    <p:sldId id="334" r:id="rId57"/>
    <p:sldId id="327" r:id="rId58"/>
    <p:sldId id="339" r:id="rId59"/>
    <p:sldId id="338" r:id="rId60"/>
    <p:sldId id="335" r:id="rId61"/>
    <p:sldId id="326" r:id="rId62"/>
    <p:sldId id="337" r:id="rId63"/>
    <p:sldId id="328" r:id="rId64"/>
    <p:sldId id="336" r:id="rId65"/>
    <p:sldId id="283" r:id="rId66"/>
    <p:sldId id="285" r:id="rId67"/>
    <p:sldId id="308" r:id="rId68"/>
    <p:sldId id="272" r:id="rId69"/>
    <p:sldId id="289" r:id="rId70"/>
    <p:sldId id="287" r:id="rId71"/>
    <p:sldId id="273" r:id="rId7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6" y="-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E391C-87F8-4588-B3C5-4D02A0F76ECA}" type="datetimeFigureOut">
              <a:rPr lang="ru-RU" smtClean="0"/>
              <a:t>17.02.2012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3964C-F82E-4B62-88FA-AA1233B61E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011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696C5-894B-45A8-9D2B-7CCFF0C3A0F4}" type="datetimeFigureOut">
              <a:rPr lang="ru-RU" smtClean="0"/>
              <a:pPr/>
              <a:t>17.02.2012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2ED2-5814-4E35-82AE-8FFF875E29B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53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2ED2-5814-4E35-82AE-8FFF875E29BC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248-3E80-477E-8816-3AB8E8423AE4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66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EE57-50DC-48B7-8F80-28B3212042F4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7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6816B-A2C0-4C31-9703-A2A180C04097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76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60E-4D0C-4E16-BB54-08C85B3A061C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68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8E33-BDA9-4D66-9085-699DC1A3BC7A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51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FAC0-49D1-48F4-B305-E8A4D33F39D9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95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80D28-6F5A-4AC0-9F9F-291C0047CDC0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98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7E06E-B6A2-43C3-BB8A-89820BA64A2B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70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1E7D-3629-40FF-A3B8-3682B2E181A5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15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0C500-917D-4316-AC4A-7108BFF9C541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103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334A-38CB-44D7-B88E-6840880E881A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16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FBB26-6666-4458-8E7B-8D411FE2735C}" type="datetime1">
              <a:rPr lang="ru-RU" smtClean="0"/>
              <a:pPr/>
              <a:t>17.02.2012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FE879-9109-4911-B1B6-90982445775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9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7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8.jpeg"/><Relationship Id="rId10" Type="http://schemas.microsoft.com/office/2007/relationships/hdphoto" Target="../media/hdphoto2.wdp"/><Relationship Id="rId4" Type="http://schemas.microsoft.com/office/2007/relationships/hdphoto" Target="../media/hdphoto3.wdp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www.naviaglonass.ru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emf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5000" intensity="1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4"/>
          <a:stretch/>
        </p:blipFill>
        <p:spPr bwMode="auto">
          <a:xfrm>
            <a:off x="-23597" y="761757"/>
            <a:ext cx="9165117" cy="609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72761" y="3429000"/>
            <a:ext cx="7772400" cy="1470025"/>
          </a:xfrm>
        </p:spPr>
        <p:txBody>
          <a:bodyPr>
            <a:normAutofit/>
          </a:bodyPr>
          <a:lstStyle/>
          <a:p>
            <a:r>
              <a:rPr lang="ru-RU" sz="2800" b="1" dirty="0" smtClean="0"/>
              <a:t>ГЛОНАСС/GPS-модули НАВИА</a:t>
            </a:r>
            <a:br>
              <a:rPr lang="ru-RU" sz="2800" b="1" dirty="0" smtClean="0"/>
            </a:br>
            <a:r>
              <a:rPr lang="en-US" sz="4800" b="1" dirty="0" smtClean="0"/>
              <a:t>GL8088s </a:t>
            </a:r>
            <a:r>
              <a:rPr lang="ru-RU" sz="4800" b="1" dirty="0" smtClean="0"/>
              <a:t>и </a:t>
            </a:r>
            <a:r>
              <a:rPr lang="en-US" sz="4800" b="1" dirty="0" smtClean="0"/>
              <a:t>ML8088s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6165304"/>
            <a:ext cx="6400800" cy="622920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докладчик Владимир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Осадчий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Рисунок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3000" r="12500" b="4668"/>
          <a:stretch>
            <a:fillRect/>
          </a:stretch>
        </p:blipFill>
        <p:spPr bwMode="auto">
          <a:xfrm>
            <a:off x="3902525" y="1888366"/>
            <a:ext cx="13319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515" y="2712736"/>
            <a:ext cx="641829" cy="5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06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Применяемый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чипсет</a:t>
            </a:r>
          </a:p>
          <a:p>
            <a:r>
              <a:rPr lang="ru-RU" dirty="0"/>
              <a:t>Производственный статус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Технические характеристики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Подключение модулей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Демонстрационные платы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Демонстрационная программа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Особенности применения</a:t>
            </a:r>
          </a:p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Перспективы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8" name="Рисунок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3000" r="12500" b="4668"/>
          <a:stretch>
            <a:fillRect/>
          </a:stretch>
        </p:blipFill>
        <p:spPr bwMode="auto">
          <a:xfrm>
            <a:off x="7487816" y="5373215"/>
            <a:ext cx="13319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06" y="6197585"/>
            <a:ext cx="641829" cy="5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0" y="-8683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smtClean="0">
                <a:solidFill>
                  <a:schemeClr val="bg1"/>
                </a:solidFill>
              </a:rPr>
              <a:t>ГЛОНАСС</a:t>
            </a:r>
            <a:r>
              <a:rPr lang="en-US" sz="3600" b="1" dirty="0" smtClean="0">
                <a:solidFill>
                  <a:schemeClr val="bg1"/>
                </a:solidFill>
              </a:rPr>
              <a:t>/GPS</a:t>
            </a:r>
            <a:r>
              <a:rPr lang="ru-RU" sz="3600" b="1" dirty="0" smtClean="0">
                <a:solidFill>
                  <a:schemeClr val="bg1"/>
                </a:solidFill>
              </a:rPr>
              <a:t>-модули НАВИА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4534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Объект 2"/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218113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ru-RU" b="1" dirty="0" smtClean="0"/>
              <a:t>Вариант исполнения «Стандарт»</a:t>
            </a:r>
          </a:p>
          <a:p>
            <a:pPr lvl="1">
              <a:defRPr/>
            </a:pPr>
            <a:r>
              <a:rPr lang="en-US" b="1" dirty="0" smtClean="0"/>
              <a:t>GL8088s</a:t>
            </a:r>
            <a:r>
              <a:rPr lang="ru-RU" dirty="0" smtClean="0"/>
              <a:t> 	размер: 33,2 </a:t>
            </a:r>
            <a:r>
              <a:rPr lang="ru-RU" dirty="0"/>
              <a:t>× </a:t>
            </a:r>
            <a:r>
              <a:rPr lang="ru-RU" dirty="0" smtClean="0"/>
              <a:t>35,5 </a:t>
            </a:r>
            <a:r>
              <a:rPr lang="ru-RU" dirty="0"/>
              <a:t>× </a:t>
            </a:r>
            <a:r>
              <a:rPr lang="ru-RU" dirty="0" smtClean="0"/>
              <a:t>3,8 мм</a:t>
            </a:r>
            <a:endParaRPr lang="en-US" dirty="0" smtClean="0"/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buFont typeface="Arial" charset="0"/>
              <a:buNone/>
              <a:defRPr/>
            </a:pPr>
            <a:endParaRPr lang="ru-RU" dirty="0" smtClean="0"/>
          </a:p>
          <a:p>
            <a:pPr lvl="1" eaLnBrk="1" hangingPunct="1">
              <a:buFontTx/>
              <a:buChar char="-"/>
              <a:defRPr/>
            </a:pPr>
            <a:r>
              <a:rPr lang="ru-RU" sz="2000" dirty="0" smtClean="0"/>
              <a:t>Статус – в производстве (серия)</a:t>
            </a:r>
          </a:p>
          <a:p>
            <a:pPr lvl="1" eaLnBrk="1" hangingPunct="1">
              <a:buFontTx/>
              <a:buChar char="-"/>
              <a:defRPr/>
            </a:pPr>
            <a:r>
              <a:rPr lang="ru-RU" sz="2000" dirty="0" smtClean="0"/>
              <a:t>Сертификация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marL="457200" lvl="1" indent="0" eaLnBrk="1" hangingPunct="1">
              <a:buNone/>
              <a:defRPr/>
            </a:pPr>
            <a:r>
              <a:rPr lang="ru-RU" sz="2000" dirty="0"/>
              <a:t>	</a:t>
            </a:r>
            <a:r>
              <a:rPr lang="ru-RU" sz="2000" dirty="0" smtClean="0"/>
              <a:t>– имеется </a:t>
            </a:r>
            <a:r>
              <a:rPr lang="ru-RU" sz="2000" dirty="0"/>
              <a:t>д</a:t>
            </a:r>
            <a:r>
              <a:rPr lang="ru-RU" sz="2000" dirty="0" smtClean="0"/>
              <a:t>обровольный сертификат «БАЗИС»</a:t>
            </a:r>
            <a:endParaRPr lang="en-US" sz="2000" dirty="0" smtClean="0"/>
          </a:p>
          <a:p>
            <a:pPr marL="457200" lvl="1" indent="0">
              <a:buNone/>
              <a:defRPr/>
            </a:pPr>
            <a:r>
              <a:rPr lang="en-US" sz="2000" dirty="0"/>
              <a:t> </a:t>
            </a:r>
            <a:r>
              <a:rPr lang="ru-RU" sz="2000" dirty="0" smtClean="0"/>
              <a:t>	– </a:t>
            </a:r>
            <a:r>
              <a:rPr lang="ru-RU" sz="2000" dirty="0"/>
              <a:t>о</a:t>
            </a:r>
            <a:r>
              <a:rPr lang="ru-RU" sz="2000" dirty="0" smtClean="0"/>
              <a:t>формляется обязательный сертификат ГОССТАНДАРТ на средство изменения (пройдены испытания на -50…+90 С°</a:t>
            </a:r>
            <a:r>
              <a:rPr lang="ru-RU" sz="2000" dirty="0"/>
              <a:t>,</a:t>
            </a:r>
            <a:r>
              <a:rPr lang="ru-RU" sz="2000" dirty="0" smtClean="0"/>
              <a:t>  есть письмо от ВНИИФТРИ)</a:t>
            </a:r>
          </a:p>
          <a:p>
            <a:pPr lvl="1" eaLnBrk="1" hangingPunct="1">
              <a:buFont typeface="Arial" charset="0"/>
              <a:buNone/>
              <a:defRPr/>
            </a:pPr>
            <a:endParaRPr lang="ru-RU" dirty="0" smtClean="0"/>
          </a:p>
          <a:p>
            <a:pPr lvl="1" eaLnBrk="1" hangingPunct="1">
              <a:buFont typeface="Arial" charset="0"/>
              <a:buNone/>
              <a:defRPr/>
            </a:pPr>
            <a:endParaRPr lang="en-US" dirty="0" smtClean="0"/>
          </a:p>
        </p:txBody>
      </p:sp>
      <p:pic>
        <p:nvPicPr>
          <p:cNvPr id="13319" name="Рисунок 9" descr="G:\ГЛОНАСС\Прототип\Новая версия\photo\IMG_26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9422" r="16051" b="10921"/>
          <a:stretch>
            <a:fillRect/>
          </a:stretch>
        </p:blipFill>
        <p:spPr bwMode="auto">
          <a:xfrm>
            <a:off x="2987675" y="2060575"/>
            <a:ext cx="133191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Рисунок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3000" r="12500" b="4668"/>
          <a:stretch>
            <a:fillRect/>
          </a:stretch>
        </p:blipFill>
        <p:spPr bwMode="auto">
          <a:xfrm>
            <a:off x="1042988" y="2060575"/>
            <a:ext cx="13319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Рисунок 1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000" b="88667" l="2000" r="9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67" b="14000"/>
          <a:stretch>
            <a:fillRect/>
          </a:stretch>
        </p:blipFill>
        <p:spPr bwMode="auto">
          <a:xfrm>
            <a:off x="4859338" y="2133600"/>
            <a:ext cx="19050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Номер слайда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5AECCC-4632-4A78-96EE-AE70352FB358}" type="slidenum">
              <a:rPr lang="ru-RU"/>
              <a:pPr>
                <a:defRPr/>
              </a:pPr>
              <a:t>11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7809"/>
            <a:ext cx="8229600" cy="561975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3600" b="1" dirty="0" smtClean="0">
                <a:solidFill>
                  <a:schemeClr val="bg1"/>
                </a:solidFill>
              </a:rPr>
              <a:t>Производственный статус</a:t>
            </a:r>
            <a:endParaRPr lang="ru-R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08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Объект 2"/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21811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Arial" charset="0"/>
              <a:buNone/>
            </a:pPr>
            <a:r>
              <a:rPr lang="ru-RU" b="1" dirty="0" smtClean="0"/>
              <a:t>Вариант исполнения «Микро»</a:t>
            </a:r>
          </a:p>
          <a:p>
            <a:pPr lvl="1"/>
            <a:r>
              <a:rPr lang="en-US" b="1" dirty="0" smtClean="0"/>
              <a:t>ML8088s</a:t>
            </a:r>
            <a:r>
              <a:rPr lang="ru-RU" dirty="0" smtClean="0"/>
              <a:t>	 размер: 13 × 15 </a:t>
            </a:r>
            <a:r>
              <a:rPr lang="ru-RU" dirty="0"/>
              <a:t>× </a:t>
            </a:r>
            <a:r>
              <a:rPr lang="ru-RU" dirty="0" smtClean="0"/>
              <a:t>2,8 мм</a:t>
            </a:r>
          </a:p>
          <a:p>
            <a:pPr marL="457200" lvl="1" indent="0">
              <a:buNone/>
            </a:pPr>
            <a:r>
              <a:rPr lang="ru-RU" sz="2400" b="1" dirty="0">
                <a:solidFill>
                  <a:srgbClr val="002060"/>
                </a:solidFill>
              </a:rPr>
              <a:t>Наш микромодуль действительно «МИКРО</a:t>
            </a:r>
            <a:r>
              <a:rPr lang="ru-RU" sz="2400" b="1" dirty="0" smtClean="0">
                <a:solidFill>
                  <a:srgbClr val="002060"/>
                </a:solidFill>
              </a:rPr>
              <a:t>»!!!</a:t>
            </a:r>
            <a:endParaRPr lang="ru-RU" sz="2400" b="1" dirty="0">
              <a:solidFill>
                <a:srgbClr val="002060"/>
              </a:solidFill>
            </a:endParaRPr>
          </a:p>
          <a:p>
            <a:pPr lvl="1" eaLnBrk="1" hangingPunct="1"/>
            <a:endParaRPr lang="ru-RU" sz="2000" dirty="0" smtClean="0"/>
          </a:p>
          <a:p>
            <a:pPr lvl="1" eaLnBrk="1" hangingPunct="1"/>
            <a:endParaRPr lang="ru-RU" sz="2000" dirty="0" smtClean="0"/>
          </a:p>
          <a:p>
            <a:pPr lvl="1" eaLnBrk="1" hangingPunct="1"/>
            <a:endParaRPr lang="ru-RU" sz="2000" dirty="0" smtClean="0"/>
          </a:p>
          <a:p>
            <a:pPr lvl="1">
              <a:buFontTx/>
              <a:buChar char="-"/>
            </a:pPr>
            <a:r>
              <a:rPr lang="ru-RU" sz="2000" dirty="0" err="1" smtClean="0"/>
              <a:t>Схемотехника</a:t>
            </a:r>
            <a:r>
              <a:rPr lang="ru-RU" sz="2000" dirty="0" smtClean="0"/>
              <a:t>, </a:t>
            </a:r>
            <a:r>
              <a:rPr lang="ru-RU" sz="2000" dirty="0"/>
              <a:t>аналогичная </a:t>
            </a:r>
            <a:r>
              <a:rPr lang="en-US" sz="2000" dirty="0" smtClean="0"/>
              <a:t>GL8088s</a:t>
            </a:r>
            <a:r>
              <a:rPr lang="ru-RU" sz="2000" dirty="0" smtClean="0"/>
              <a:t>: </a:t>
            </a:r>
            <a:r>
              <a:rPr lang="en-US" sz="2000" dirty="0" smtClean="0"/>
              <a:t> </a:t>
            </a:r>
            <a:r>
              <a:rPr lang="ru-RU" sz="2000" dirty="0" smtClean="0"/>
              <a:t>применены </a:t>
            </a:r>
            <a:r>
              <a:rPr lang="ru-RU" sz="2000" dirty="0"/>
              <a:t>микрокомпоненты, минимизированы связи – выше чувствительность и качество приёма</a:t>
            </a:r>
            <a:r>
              <a:rPr lang="ru-RU" sz="2000" dirty="0" smtClean="0"/>
              <a:t>!</a:t>
            </a:r>
            <a:endParaRPr lang="ru-RU" sz="2000" dirty="0"/>
          </a:p>
          <a:p>
            <a:pPr lvl="1" eaLnBrk="1" hangingPunct="1">
              <a:buFont typeface="Arial" charset="0"/>
              <a:buNone/>
            </a:pPr>
            <a:r>
              <a:rPr lang="ru-RU" sz="2000" dirty="0" smtClean="0"/>
              <a:t>-	Статус: образцы доступны на заказ</a:t>
            </a:r>
          </a:p>
          <a:p>
            <a:pPr lvl="1">
              <a:buNone/>
            </a:pPr>
            <a:r>
              <a:rPr lang="ru-RU" sz="2000" dirty="0" smtClean="0"/>
              <a:t>-	1-я производственная партия: конец февраля 2012 г</a:t>
            </a:r>
            <a:r>
              <a:rPr lang="ru-RU" sz="2000" dirty="0"/>
              <a:t>. – </a:t>
            </a:r>
            <a:r>
              <a:rPr lang="ru-RU" sz="2000" dirty="0" smtClean="0"/>
              <a:t>5000 штук.  </a:t>
            </a:r>
            <a:r>
              <a:rPr lang="ru-RU" sz="2000" dirty="0"/>
              <a:t>П</a:t>
            </a:r>
            <a:r>
              <a:rPr lang="ru-RU" sz="2000" dirty="0" smtClean="0"/>
              <a:t>ринимаются заказы!</a:t>
            </a:r>
          </a:p>
          <a:p>
            <a:pPr lvl="1">
              <a:buFontTx/>
              <a:buChar char="-"/>
            </a:pPr>
            <a:r>
              <a:rPr lang="ru-RU" sz="2000" dirty="0" smtClean="0"/>
              <a:t>Далее: март 2012 г</a:t>
            </a:r>
            <a:r>
              <a:rPr lang="ru-RU" sz="2000" dirty="0"/>
              <a:t>. – </a:t>
            </a:r>
            <a:r>
              <a:rPr lang="ru-RU" sz="2000" dirty="0" smtClean="0"/>
              <a:t>10000 штук</a:t>
            </a:r>
          </a:p>
          <a:p>
            <a:pPr lvl="1">
              <a:buFontTx/>
              <a:buChar char="-"/>
            </a:pPr>
            <a:r>
              <a:rPr lang="ru-RU" sz="2000" dirty="0" smtClean="0"/>
              <a:t>Сертификация ГОССТАНДАРТ</a:t>
            </a:r>
            <a:r>
              <a:rPr lang="ru-RU" sz="2000" dirty="0"/>
              <a:t>:</a:t>
            </a:r>
            <a:r>
              <a:rPr lang="en-US" sz="2000" dirty="0" smtClean="0"/>
              <a:t> </a:t>
            </a:r>
            <a:r>
              <a:rPr lang="ru-RU" sz="2000" dirty="0" smtClean="0"/>
              <a:t>конец февраля (-50…+90 С°) одновременно с </a:t>
            </a:r>
            <a:r>
              <a:rPr lang="en-US" sz="2000" dirty="0" smtClean="0"/>
              <a:t>GL8088s</a:t>
            </a:r>
            <a:r>
              <a:rPr lang="ru-RU" sz="2000" dirty="0" smtClean="0"/>
              <a:t> </a:t>
            </a:r>
          </a:p>
          <a:p>
            <a:pPr lvl="1" eaLnBrk="1" hangingPunct="1"/>
            <a:endParaRPr lang="ru-RU" dirty="0" smtClean="0"/>
          </a:p>
        </p:txBody>
      </p:sp>
      <p:pic>
        <p:nvPicPr>
          <p:cNvPr id="143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898" y="2621025"/>
            <a:ext cx="5873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Номер слайда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3CF997-A2F1-4984-89C4-B7DBDA1CBA66}" type="slidenum">
              <a:rPr lang="ru-RU"/>
              <a:pPr>
                <a:defRPr/>
              </a:pPr>
              <a:t>12</a:t>
            </a:fld>
            <a:endParaRPr lang="ru-RU" dirty="0"/>
          </a:p>
        </p:txBody>
      </p:sp>
      <p:pic>
        <p:nvPicPr>
          <p:cNvPr id="12" name="Picture 11" descr="C:\Users\andrey.rusak\Desktop\ГЛОНАСС ВСЁ\Наш модуль ML8088s\ML8088s+1ko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100000" l="1235" r="100000">
                        <a14:foregroundMark x1="20247" y1="32922" x2="18519" y2="68724"/>
                        <a14:foregroundMark x1="34815" y1="37860" x2="40988" y2="55144"/>
                        <a14:foregroundMark x1="23210" y1="13169" x2="23210" y2="13169"/>
                        <a14:foregroundMark x1="29383" y1="13169" x2="29383" y2="13169"/>
                        <a14:foregroundMark x1="36049" y1="18107" x2="36049" y2="18107"/>
                        <a14:foregroundMark x1="41728" y1="24691" x2="41728" y2="24691"/>
                        <a14:foregroundMark x1="43951" y1="30453" x2="47654" y2="44033"/>
                        <a14:foregroundMark x1="47160" y1="53909" x2="43951" y2="66667"/>
                        <a14:foregroundMark x1="42469" y1="68724" x2="37284" y2="77366"/>
                        <a14:foregroundMark x1="35309" y1="69136" x2="20494" y2="75720"/>
                        <a14:foregroundMark x1="17531" y1="75309" x2="20494" y2="78189"/>
                        <a14:foregroundMark x1="45185" y1="68724" x2="45185" y2="62551"/>
                        <a14:foregroundMark x1="43210" y1="73663" x2="33827" y2="81481"/>
                        <a14:foregroundMark x1="31111" y1="83128" x2="24691" y2="83951"/>
                        <a14:foregroundMark x1="25432" y1="84362" x2="14568" y2="78601"/>
                        <a14:foregroundMark x1="30370" y1="86008" x2="35802" y2="82716"/>
                        <a14:foregroundMark x1="28889" y1="87654" x2="25432" y2="87654"/>
                        <a14:foregroundMark x1="60000" y1="80247" x2="93827" y2="79835"/>
                        <a14:foregroundMark x1="49136" y1="55967" x2="48642" y2="46914"/>
                        <a14:foregroundMark x1="49383" y1="45679" x2="47407" y2="33333"/>
                        <a14:foregroundMark x1="25679" y1="19753" x2="14074" y2="32099"/>
                        <a14:foregroundMark x1="44938" y1="27984" x2="43704" y2="24280"/>
                        <a14:foregroundMark x1="42716" y1="22634" x2="42716" y2="22634"/>
                        <a14:foregroundMark x1="41481" y1="20988" x2="41481" y2="20988"/>
                        <a14:foregroundMark x1="40741" y1="19753" x2="40741" y2="19753"/>
                        <a14:foregroundMark x1="15802" y1="13580" x2="15802" y2="13580"/>
                        <a14:foregroundMark x1="13580" y1="15638" x2="13580" y2="15638"/>
                        <a14:foregroundMark x1="11358" y1="18107" x2="11358" y2="18107"/>
                        <a14:foregroundMark x1="9630" y1="20988" x2="9630" y2="20988"/>
                        <a14:foregroundMark x1="7654" y1="23457" x2="7654" y2="23457"/>
                        <a14:foregroundMark x1="5926" y1="27160" x2="5926" y2="27160"/>
                        <a14:foregroundMark x1="5185" y1="30453" x2="5185" y2="30453"/>
                        <a14:foregroundMark x1="4198" y1="33333" x2="4198" y2="33333"/>
                        <a14:foregroundMark x1="48889" y1="60905" x2="48889" y2="60905"/>
                        <a14:foregroundMark x1="49630" y1="57202" x2="49630" y2="57202"/>
                        <a14:foregroundMark x1="35062" y1="86831" x2="35062" y2="86831"/>
                        <a14:foregroundMark x1="33333" y1="87654" x2="33333" y2="87654"/>
                        <a14:foregroundMark x1="14568" y1="83128" x2="14568" y2="83128"/>
                        <a14:foregroundMark x1="12593" y1="81070" x2="12593" y2="81070"/>
                        <a14:foregroundMark x1="11358" y1="79424" x2="11358" y2="79424"/>
                        <a14:foregroundMark x1="55062" y1="83128" x2="55062" y2="83128"/>
                        <a14:foregroundMark x1="53827" y1="82305" x2="53827" y2="82305"/>
                        <a14:foregroundMark x1="82222" y1="83539" x2="82222" y2="83539"/>
                        <a14:foregroundMark x1="83704" y1="83951" x2="83704" y2="83951"/>
                        <a14:foregroundMark x1="45926" y1="28395" x2="45926" y2="28395"/>
                        <a14:foregroundMark x1="16543" y1="86008" x2="16543" y2="86008"/>
                        <a14:foregroundMark x1="18272" y1="86831" x2="18272" y2="86831"/>
                        <a14:foregroundMark x1="19506" y1="87654" x2="19506" y2="87654"/>
                        <a14:foregroundMark x1="20741" y1="88477" x2="20741" y2="88477"/>
                        <a14:foregroundMark x1="28148" y1="89712" x2="28148" y2="89712"/>
                        <a14:foregroundMark x1="37778" y1="85185" x2="37778" y2="85185"/>
                        <a14:foregroundMark x1="2716" y1="41564" x2="2716" y2="4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67624"/>
            <a:ext cx="1681869" cy="101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0" y="84906"/>
            <a:ext cx="8229600" cy="561975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3600" b="1" dirty="0" smtClean="0">
                <a:solidFill>
                  <a:schemeClr val="bg1"/>
                </a:solidFill>
              </a:rPr>
              <a:t>Производственный статус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536741"/>
            <a:ext cx="576064" cy="697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36741"/>
            <a:ext cx="576064" cy="6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73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Объект 2"/>
          <p:cNvSpPr>
            <a:spLocks noGrp="1"/>
          </p:cNvSpPr>
          <p:nvPr>
            <p:ph idx="1"/>
          </p:nvPr>
        </p:nvSpPr>
        <p:spPr>
          <a:xfrm>
            <a:off x="455612" y="1258771"/>
            <a:ext cx="8229600" cy="5218113"/>
          </a:xfrm>
        </p:spPr>
        <p:txBody>
          <a:bodyPr>
            <a:normAutofit lnSpcReduction="10000"/>
          </a:bodyPr>
          <a:lstStyle/>
          <a:p>
            <a:pPr marL="457200" lvl="1" indent="0" eaLnBrk="1" hangingPunct="1">
              <a:buFont typeface="Arial" charset="0"/>
              <a:buNone/>
              <a:defRPr/>
            </a:pPr>
            <a:r>
              <a:rPr lang="ru-RU" sz="2000" dirty="0" smtClean="0"/>
              <a:t>1. Техническая поддержка проекта – </a:t>
            </a:r>
            <a:r>
              <a:rPr lang="en-US" sz="2000" dirty="0" smtClean="0"/>
              <a:t>STMicroelectronics</a:t>
            </a:r>
            <a:r>
              <a:rPr lang="ru-RU" sz="2000" dirty="0" smtClean="0"/>
              <a:t>, Италия</a:t>
            </a: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ru-RU" sz="2000" dirty="0" smtClean="0"/>
              <a:t>2. Разработка модулей –дизайн-центр в Восточной Европе </a:t>
            </a: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ru-RU" sz="2000" dirty="0" smtClean="0"/>
              <a:t>3. Компоненты – поставка «</a:t>
            </a:r>
            <a:r>
              <a:rPr lang="ru-RU" sz="2000" dirty="0" err="1" smtClean="0"/>
              <a:t>ПетроИнТрейд</a:t>
            </a:r>
            <a:r>
              <a:rPr lang="ru-RU" sz="2000" dirty="0" smtClean="0"/>
              <a:t>»</a:t>
            </a: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ru-RU" sz="2000" dirty="0" smtClean="0"/>
              <a:t>4. Сборка у контрактных производителей в России</a:t>
            </a:r>
            <a:r>
              <a:rPr lang="en-US" sz="2000" dirty="0" smtClean="0"/>
              <a:t>:</a:t>
            </a:r>
          </a:p>
          <a:p>
            <a:pPr marL="457200" lvl="1" indent="0" eaLnBrk="1" hangingPunct="1">
              <a:buNone/>
              <a:defRPr/>
            </a:pPr>
            <a:endParaRPr lang="ru-RU" sz="2000" dirty="0" smtClean="0"/>
          </a:p>
          <a:p>
            <a:pPr marL="457200" lvl="1" indent="0" eaLnBrk="1" hangingPunct="1">
              <a:buNone/>
              <a:defRPr/>
            </a:pPr>
            <a:endParaRPr lang="ru-RU" sz="2000" dirty="0" smtClean="0"/>
          </a:p>
          <a:p>
            <a:pPr marL="457200" lvl="1" indent="0" eaLnBrk="1" hangingPunct="1">
              <a:buNone/>
              <a:defRPr/>
            </a:pPr>
            <a:endParaRPr lang="en-US" sz="2000" dirty="0" smtClean="0"/>
          </a:p>
          <a:p>
            <a:pPr lvl="1">
              <a:buNone/>
              <a:defRPr/>
            </a:pPr>
            <a:endParaRPr lang="ru-RU" sz="2000" dirty="0" smtClean="0"/>
          </a:p>
          <a:p>
            <a:pPr lvl="1">
              <a:buNone/>
              <a:defRPr/>
            </a:pPr>
            <a:endParaRPr lang="ru-RU" sz="2000" dirty="0" smtClean="0"/>
          </a:p>
          <a:p>
            <a:pPr lvl="1">
              <a:buNone/>
              <a:defRPr/>
            </a:pPr>
            <a:endParaRPr lang="ru-RU" sz="2000" dirty="0"/>
          </a:p>
          <a:p>
            <a:pPr lvl="1">
              <a:buNone/>
              <a:defRPr/>
            </a:pPr>
            <a:r>
              <a:rPr lang="ru-RU" sz="2000" dirty="0" smtClean="0"/>
              <a:t>5. Тестирование у контрактных производителей с использованием специального разработанного </a:t>
            </a:r>
            <a:r>
              <a:rPr lang="ru-RU" sz="2000" dirty="0"/>
              <a:t>высокотехнологичного </a:t>
            </a:r>
            <a:r>
              <a:rPr lang="ru-RU" sz="2000" dirty="0" smtClean="0"/>
              <a:t>компьютерного </a:t>
            </a:r>
            <a:r>
              <a:rPr lang="ru-RU" sz="2000" dirty="0" err="1" smtClean="0"/>
              <a:t>мультиячеечного</a:t>
            </a:r>
            <a:r>
              <a:rPr lang="ru-RU" sz="2000" dirty="0" smtClean="0"/>
              <a:t> тестера, сравнивающего параметры модулей с заданными – разработка вышеупомянутого дизайн центра</a:t>
            </a:r>
          </a:p>
          <a:p>
            <a:pPr lvl="1" eaLnBrk="1" hangingPunct="1">
              <a:buFont typeface="Arial" charset="0"/>
              <a:buNone/>
              <a:defRPr/>
            </a:pPr>
            <a:r>
              <a:rPr lang="ru-RU" sz="2000" dirty="0" smtClean="0"/>
              <a:t>6. Гарантия и ремонт – контрактные производители.</a:t>
            </a:r>
          </a:p>
          <a:p>
            <a:pPr lvl="1" eaLnBrk="1" hangingPunct="1">
              <a:buFont typeface="Arial" charset="0"/>
              <a:buNone/>
              <a:defRPr/>
            </a:pPr>
            <a:endParaRPr lang="en-US" dirty="0" smtClean="0"/>
          </a:p>
        </p:txBody>
      </p:sp>
      <p:sp>
        <p:nvSpPr>
          <p:cNvPr id="17" name="Номер слайда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4DED2A-2FE5-49F0-ACA9-60112E6D6D76}" type="slidenum">
              <a:rPr lang="ru-RU"/>
              <a:pPr>
                <a:defRPr/>
              </a:pPr>
              <a:t>13</a:t>
            </a:fld>
            <a:endParaRPr lang="ru-RU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259632" y="2666148"/>
            <a:ext cx="3420698" cy="172819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200" b="1" u="none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5367" name="Рисунок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2017" y="3006591"/>
            <a:ext cx="1619903" cy="1295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07603" y="2690559"/>
            <a:ext cx="332475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ru-RU" sz="2000" dirty="0" smtClean="0"/>
              <a:t>  </a:t>
            </a:r>
            <a:r>
              <a:rPr lang="en-US" sz="2000" dirty="0"/>
              <a:t>GL8088s –</a:t>
            </a:r>
            <a:r>
              <a:rPr lang="ru-RU" sz="2000" dirty="0"/>
              <a:t> Санкт-Петербург</a:t>
            </a:r>
            <a:endParaRPr lang="en-US" sz="2000" dirty="0"/>
          </a:p>
          <a:p>
            <a:endParaRPr lang="ru-RU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933339" y="2666168"/>
            <a:ext cx="3420698" cy="1728192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200" b="1" u="none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6993" y="3221098"/>
            <a:ext cx="866478" cy="866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83142" y="2699766"/>
            <a:ext cx="344254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ru-RU" sz="2000" dirty="0" smtClean="0"/>
              <a:t>  </a:t>
            </a:r>
            <a:r>
              <a:rPr lang="en-US" sz="2000" dirty="0" smtClean="0"/>
              <a:t>ML8088s </a:t>
            </a:r>
            <a:r>
              <a:rPr lang="en-US" sz="2000" dirty="0"/>
              <a:t>–</a:t>
            </a:r>
            <a:r>
              <a:rPr lang="ru-RU" sz="2000" dirty="0"/>
              <a:t> СПб и Зеленоград</a:t>
            </a:r>
          </a:p>
          <a:p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0" y="67809"/>
            <a:ext cx="8229600" cy="561975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3600" b="1" dirty="0" smtClean="0">
                <a:solidFill>
                  <a:schemeClr val="bg1"/>
                </a:solidFill>
              </a:rPr>
              <a:t>Производственный статус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152400" y="736063"/>
            <a:ext cx="822960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ru-RU" sz="3600" dirty="0" smtClean="0"/>
              <a:t>От </a:t>
            </a:r>
            <a:r>
              <a:rPr lang="ru-RU" sz="3600" b="1" dirty="0" smtClean="0"/>
              <a:t>разработки до выпуска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29053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Применяемый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чипсет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Производственный статус</a:t>
            </a:r>
          </a:p>
          <a:p>
            <a:r>
              <a:rPr lang="ru-RU" dirty="0"/>
              <a:t>Технические характеристики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Подключение модулей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Демонстрационные платы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Демонстрационная программа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Особенности применения</a:t>
            </a:r>
          </a:p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Перспективы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0" y="-8683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smtClean="0">
                <a:solidFill>
                  <a:schemeClr val="bg1"/>
                </a:solidFill>
              </a:rPr>
              <a:t>ГЛОНАСС</a:t>
            </a:r>
            <a:r>
              <a:rPr lang="en-US" sz="3600" b="1" dirty="0" smtClean="0">
                <a:solidFill>
                  <a:schemeClr val="bg1"/>
                </a:solidFill>
              </a:rPr>
              <a:t>/GPS</a:t>
            </a:r>
            <a:r>
              <a:rPr lang="ru-RU" sz="3600" b="1" dirty="0" smtClean="0">
                <a:solidFill>
                  <a:schemeClr val="bg1"/>
                </a:solidFill>
              </a:rPr>
              <a:t>-модули НАВИА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Рисунок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3000" r="12500" b="4668"/>
          <a:stretch>
            <a:fillRect/>
          </a:stretch>
        </p:blipFill>
        <p:spPr bwMode="auto">
          <a:xfrm>
            <a:off x="7487816" y="5373215"/>
            <a:ext cx="13319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06" y="6197585"/>
            <a:ext cx="641829" cy="5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5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15</a:t>
            </a:fld>
            <a:endParaRPr lang="ru-RU"/>
          </a:p>
        </p:txBody>
      </p:sp>
      <p:graphicFrame>
        <p:nvGraphicFramePr>
          <p:cNvPr id="11" name="Содержимое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8626"/>
              </p:ext>
            </p:extLst>
          </p:nvPr>
        </p:nvGraphicFramePr>
        <p:xfrm>
          <a:off x="457200" y="908050"/>
          <a:ext cx="8412388" cy="55194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4114800"/>
                <a:gridCol w="2038196"/>
                <a:gridCol w="93980"/>
                <a:gridCol w="2165412"/>
              </a:tblGrid>
              <a:tr h="370840">
                <a:tc rowSpan="2">
                  <a:txBody>
                    <a:bodyPr/>
                    <a:lstStyle/>
                    <a:p>
                      <a:pPr indent="565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/>
                        <a:t>Параметр</a:t>
                      </a:r>
                      <a:r>
                        <a:rPr lang="ru-RU" sz="1800" dirty="0" err="1"/>
                        <a:t>ы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/>
                        <a:t>Значение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/>
                        <a:t>«</a:t>
                      </a:r>
                      <a:r>
                        <a:rPr lang="ru-RU" sz="1800" dirty="0" smtClean="0"/>
                        <a:t>НАВИА </a:t>
                      </a:r>
                      <a:r>
                        <a:rPr lang="en-US" sz="1800" dirty="0" smtClean="0"/>
                        <a:t>ML</a:t>
                      </a:r>
                      <a:r>
                        <a:rPr lang="ru-RU" sz="1800" dirty="0"/>
                        <a:t>8088</a:t>
                      </a:r>
                      <a:r>
                        <a:rPr lang="en-US" sz="1800" dirty="0"/>
                        <a:t>s</a:t>
                      </a:r>
                      <a:r>
                        <a:rPr lang="ru-RU" sz="1800" dirty="0"/>
                        <a:t>»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/>
                        <a:t>«НАВИА </a:t>
                      </a:r>
                      <a:r>
                        <a:rPr lang="en-US" sz="1800" dirty="0"/>
                        <a:t>GL</a:t>
                      </a:r>
                      <a:r>
                        <a:rPr lang="ru-RU" sz="1800" dirty="0"/>
                        <a:t>8088</a:t>
                      </a:r>
                      <a:r>
                        <a:rPr lang="en-US" sz="1800" dirty="0"/>
                        <a:t>s</a:t>
                      </a:r>
                      <a:r>
                        <a:rPr lang="ru-RU" sz="1800" dirty="0"/>
                        <a:t>»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5651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dirty="0" smtClean="0"/>
                        <a:t>Обрабатываемые сигналы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GPS L1 (C/A)</a:t>
                      </a:r>
                      <a:r>
                        <a:rPr lang="ru-RU" sz="1700" dirty="0" smtClean="0"/>
                        <a:t>  + </a:t>
                      </a:r>
                      <a:r>
                        <a:rPr lang="ro-RO" sz="1700" dirty="0" smtClean="0"/>
                        <a:t>ГЛОНАСС (</a:t>
                      </a:r>
                      <a:r>
                        <a:rPr lang="ru-RU" sz="1700" dirty="0" smtClean="0"/>
                        <a:t>С</a:t>
                      </a:r>
                      <a:r>
                        <a:rPr lang="ro-RO" sz="1700" dirty="0" smtClean="0"/>
                        <a:t>Т-код)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565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700" dirty="0"/>
                        <a:t>Чувствительность по </a:t>
                      </a:r>
                      <a:r>
                        <a:rPr lang="ro-RO" sz="1700" dirty="0" smtClean="0"/>
                        <a:t>слежению</a:t>
                      </a:r>
                      <a:r>
                        <a:rPr lang="ru-RU" sz="1700" dirty="0" smtClean="0"/>
                        <a:t> (сопровождение спутников)</a:t>
                      </a:r>
                      <a:r>
                        <a:rPr lang="ro-RO" sz="1700" dirty="0" smtClean="0"/>
                        <a:t>, </a:t>
                      </a:r>
                      <a:r>
                        <a:rPr lang="ru-RU" sz="1700" dirty="0" smtClean="0"/>
                        <a:t> </a:t>
                      </a:r>
                      <a:r>
                        <a:rPr lang="ru-RU" sz="1700" dirty="0" err="1"/>
                        <a:t>дБм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700" dirty="0"/>
                        <a:t>- </a:t>
                      </a:r>
                      <a:r>
                        <a:rPr lang="ro-RO" sz="1700" dirty="0" smtClean="0"/>
                        <a:t>1</a:t>
                      </a:r>
                      <a:r>
                        <a:rPr lang="ru-RU" sz="1700" dirty="0" smtClean="0"/>
                        <a:t>61</a:t>
                      </a:r>
                      <a:r>
                        <a:rPr lang="ro-RO" sz="1700" dirty="0" smtClean="0"/>
                        <a:t>  </a:t>
                      </a:r>
                      <a:r>
                        <a:rPr lang="ro-RO" sz="1700" dirty="0"/>
                        <a:t>в </a:t>
                      </a:r>
                      <a:r>
                        <a:rPr lang="ro-RO" sz="1700" dirty="0" smtClean="0"/>
                        <a:t>статике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700" dirty="0"/>
                        <a:t>- </a:t>
                      </a:r>
                      <a:r>
                        <a:rPr lang="ro-RO" sz="1700" dirty="0" smtClean="0"/>
                        <a:t>16</a:t>
                      </a:r>
                      <a:r>
                        <a:rPr lang="en-US" sz="1700" dirty="0" smtClean="0"/>
                        <a:t>0</a:t>
                      </a:r>
                      <a:r>
                        <a:rPr lang="ro-RO" sz="1700" dirty="0" smtClean="0"/>
                        <a:t>  </a:t>
                      </a:r>
                      <a:r>
                        <a:rPr lang="ro-RO" sz="1700" dirty="0"/>
                        <a:t>в </a:t>
                      </a:r>
                      <a:r>
                        <a:rPr lang="ro-RO" sz="1700" dirty="0" smtClean="0"/>
                        <a:t>статике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5651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Чувствительность по </a:t>
                      </a:r>
                      <a:r>
                        <a:rPr lang="ru-RU" sz="1700" dirty="0" smtClean="0"/>
                        <a:t>решению навигационной задачи</a:t>
                      </a:r>
                      <a:r>
                        <a:rPr lang="ro-RO" sz="1700" dirty="0" smtClean="0"/>
                        <a:t>, </a:t>
                      </a:r>
                      <a:r>
                        <a:rPr lang="ru-RU" sz="1700" dirty="0" smtClean="0"/>
                        <a:t> </a:t>
                      </a:r>
                      <a:r>
                        <a:rPr lang="ru-RU" sz="1700" dirty="0" err="1" smtClean="0"/>
                        <a:t>дБм</a:t>
                      </a:r>
                      <a:endParaRPr lang="ru-RU" sz="1700" dirty="0" smtClean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/>
                        <a:t>-156 в статике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ru-RU" sz="1700" dirty="0" smtClean="0"/>
                        <a:t>-155 в статике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indent="565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700" dirty="0"/>
                        <a:t>Чувствительность  по обнаружению,</a:t>
                      </a:r>
                      <a:r>
                        <a:rPr lang="ru-RU" sz="1700" dirty="0"/>
                        <a:t> </a:t>
                      </a:r>
                      <a:r>
                        <a:rPr lang="ru-RU" sz="1700" dirty="0" err="1" smtClean="0"/>
                        <a:t>дБм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700" dirty="0"/>
                        <a:t>- 145  холодный старт</a:t>
                      </a:r>
                      <a:endParaRPr lang="ru-RU" sz="1700" dirty="0"/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700" dirty="0" smtClean="0"/>
                        <a:t>- </a:t>
                      </a:r>
                      <a:r>
                        <a:rPr lang="ro-RO" sz="1700" dirty="0"/>
                        <a:t>15</a:t>
                      </a:r>
                      <a:r>
                        <a:rPr lang="ru-RU" sz="1700" dirty="0"/>
                        <a:t>5 </a:t>
                      </a:r>
                      <a:r>
                        <a:rPr lang="ro-RO" sz="1700" dirty="0"/>
                        <a:t> горячий </a:t>
                      </a:r>
                      <a:r>
                        <a:rPr lang="ro-RO" sz="1700" dirty="0" smtClean="0"/>
                        <a:t>старт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5651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Интерфейс 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RS232 3,3</a:t>
                      </a:r>
                      <a:r>
                        <a:rPr lang="en-US" sz="1700" dirty="0" smtClean="0"/>
                        <a:t>V LVCMOS, USB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RS232 3,3</a:t>
                      </a:r>
                      <a:r>
                        <a:rPr lang="en-US" sz="1700" dirty="0" smtClean="0"/>
                        <a:t>V LVCMOS, 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5651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Скорость обмена по </a:t>
                      </a:r>
                      <a:r>
                        <a:rPr lang="en-US" sz="1700" dirty="0" smtClean="0"/>
                        <a:t>RS</a:t>
                      </a:r>
                      <a:r>
                        <a:rPr lang="ru-RU" sz="1700" dirty="0" smtClean="0"/>
                        <a:t>232</a:t>
                      </a:r>
                      <a:r>
                        <a:rPr lang="ro-RO" sz="1700" dirty="0" smtClean="0"/>
                        <a:t>, бит/с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4800…115200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Основное напряжение питания, </a:t>
                      </a:r>
                      <a:r>
                        <a:rPr lang="ru-RU" sz="1700" dirty="0" smtClean="0"/>
                        <a:t> В</a:t>
                      </a:r>
                      <a:endParaRPr lang="ru-RU" sz="17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3,0…3,6 </a:t>
                      </a:r>
                      <a:endParaRPr lang="ru-RU" sz="1700" dirty="0" smtClean="0">
                        <a:latin typeface="Calibri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11760" marR="0" indent="-5524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Ток потребления по цепи 3,3 В, типовой</a:t>
                      </a:r>
                      <a:r>
                        <a:rPr lang="ru-RU" sz="1700" dirty="0" smtClean="0"/>
                        <a:t>, мА</a:t>
                      </a:r>
                      <a:r>
                        <a:rPr lang="ro-RO" sz="1700" dirty="0" smtClean="0"/>
                        <a:t> </a:t>
                      </a:r>
                      <a:endParaRPr lang="ru-RU" sz="1700" dirty="0" smtClean="0">
                        <a:latin typeface="Calibri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700" dirty="0" smtClean="0"/>
                        <a:t>поиск </a:t>
                      </a:r>
                      <a:r>
                        <a:rPr lang="ru-RU" sz="1700" dirty="0" smtClean="0"/>
                        <a:t>     </a:t>
                      </a:r>
                      <a:r>
                        <a:rPr lang="ru-RU" sz="1700" baseline="0" dirty="0" smtClean="0"/>
                        <a:t>      6</a:t>
                      </a:r>
                      <a:r>
                        <a:rPr lang="ro-RO" sz="1700" dirty="0" smtClean="0"/>
                        <a:t>5 (GPS), </a:t>
                      </a:r>
                      <a:r>
                        <a:rPr lang="ru-RU" sz="1700" dirty="0" smtClean="0"/>
                        <a:t>8</a:t>
                      </a:r>
                      <a:r>
                        <a:rPr lang="ro-RO" sz="1700" dirty="0" smtClean="0"/>
                        <a:t>5 (ГЛОНАСС+GPS) </a:t>
                      </a:r>
                      <a:endParaRPr lang="ru-RU" sz="1700" dirty="0" smtClean="0"/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700" dirty="0" smtClean="0"/>
                        <a:t>слежение </a:t>
                      </a:r>
                      <a:r>
                        <a:rPr lang="ru-RU" sz="1700" dirty="0" smtClean="0"/>
                        <a:t>     </a:t>
                      </a:r>
                      <a:r>
                        <a:rPr lang="ro-RO" sz="1700" dirty="0" smtClean="0"/>
                        <a:t>35  (GPS)</a:t>
                      </a:r>
                      <a:r>
                        <a:rPr lang="ru-RU" sz="1700" dirty="0" smtClean="0"/>
                        <a:t>,</a:t>
                      </a:r>
                      <a:r>
                        <a:rPr lang="ro-RO" sz="1700" dirty="0" smtClean="0"/>
                        <a:t> 55 (ГЛОНАСС+GPS)</a:t>
                      </a:r>
                      <a:endParaRPr lang="ru-RU" sz="1700" dirty="0" smtClean="0">
                        <a:latin typeface="Calibri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Размеры (длина х ширина х высота)</a:t>
                      </a:r>
                      <a:r>
                        <a:rPr lang="ru-RU" sz="1700" dirty="0" smtClean="0"/>
                        <a:t>, мм³</a:t>
                      </a:r>
                      <a:endParaRPr lang="ru-RU" sz="17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1</a:t>
                      </a:r>
                      <a:r>
                        <a:rPr lang="ro-RO" sz="1700" dirty="0" smtClean="0"/>
                        <a:t>5×</a:t>
                      </a:r>
                      <a:r>
                        <a:rPr lang="en-US" sz="1700" dirty="0" smtClean="0"/>
                        <a:t>13</a:t>
                      </a:r>
                      <a:r>
                        <a:rPr lang="ro-RO" sz="1700" dirty="0" smtClean="0"/>
                        <a:t>×</a:t>
                      </a:r>
                      <a:r>
                        <a:rPr lang="en-US" sz="1700" dirty="0" smtClean="0"/>
                        <a:t>2</a:t>
                      </a:r>
                      <a:r>
                        <a:rPr lang="ro-RO" sz="1700" dirty="0" smtClean="0"/>
                        <a:t>,8</a:t>
                      </a:r>
                      <a:endParaRPr lang="ru-RU" sz="17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dirty="0" smtClean="0"/>
                        <a:t>35,5</a:t>
                      </a:r>
                      <a:r>
                        <a:rPr lang="ro-RO" sz="1700" dirty="0" smtClean="0"/>
                        <a:t>×</a:t>
                      </a:r>
                      <a:r>
                        <a:rPr lang="ru-RU" sz="1700" dirty="0" smtClean="0"/>
                        <a:t>33,2</a:t>
                      </a:r>
                      <a:r>
                        <a:rPr lang="ro-RO" sz="1700" dirty="0" smtClean="0"/>
                        <a:t>×</a:t>
                      </a:r>
                      <a:r>
                        <a:rPr lang="ru-RU" sz="1700" dirty="0" smtClean="0"/>
                        <a:t>3,8</a:t>
                      </a:r>
                      <a:endParaRPr lang="ru-RU" sz="17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700" dirty="0" smtClean="0"/>
                        <a:t>Диапазон рабочих температур</a:t>
                      </a:r>
                      <a:r>
                        <a:rPr lang="ru-RU" sz="1700" dirty="0" smtClean="0"/>
                        <a:t>, °С</a:t>
                      </a:r>
                      <a:endParaRPr lang="ru-RU" sz="17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dirty="0" smtClean="0"/>
                        <a:t>-</a:t>
                      </a:r>
                      <a:r>
                        <a:rPr lang="en-US" sz="1700" dirty="0" smtClean="0"/>
                        <a:t>4</a:t>
                      </a:r>
                      <a:r>
                        <a:rPr lang="ro-RO" sz="1700" dirty="0" smtClean="0"/>
                        <a:t>0…</a:t>
                      </a:r>
                      <a:r>
                        <a:rPr lang="ru-RU" sz="1700" dirty="0" smtClean="0"/>
                        <a:t>+</a:t>
                      </a:r>
                      <a:r>
                        <a:rPr lang="ro-RO" sz="1700" dirty="0" smtClean="0"/>
                        <a:t>85 </a:t>
                      </a:r>
                      <a:r>
                        <a:rPr lang="en-US" sz="1700" dirty="0" smtClean="0"/>
                        <a:t>(</a:t>
                      </a:r>
                      <a:r>
                        <a:rPr lang="ru-RU" sz="1700" dirty="0" smtClean="0"/>
                        <a:t>-</a:t>
                      </a:r>
                      <a:r>
                        <a:rPr lang="ru-RU" sz="1700" baseline="0" dirty="0" smtClean="0"/>
                        <a:t>50</a:t>
                      </a:r>
                      <a:r>
                        <a:rPr lang="en-US" sz="1700" baseline="0" dirty="0" smtClean="0"/>
                        <a:t>…+90 </a:t>
                      </a:r>
                      <a:r>
                        <a:rPr lang="ru-RU" sz="1700" baseline="0" dirty="0" smtClean="0"/>
                        <a:t>по результатам сертификационных испытаний)</a:t>
                      </a:r>
                      <a:endParaRPr lang="ru-RU" sz="17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Технические характеристики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586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16</a:t>
            </a:fld>
            <a:endParaRPr lang="ru-RU"/>
          </a:p>
        </p:txBody>
      </p:sp>
      <p:graphicFrame>
        <p:nvGraphicFramePr>
          <p:cNvPr id="11" name="Содержимое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516064"/>
              </p:ext>
            </p:extLst>
          </p:nvPr>
        </p:nvGraphicFramePr>
        <p:xfrm>
          <a:off x="457200" y="908050"/>
          <a:ext cx="8229600" cy="544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8776"/>
                <a:gridCol w="2160240"/>
                <a:gridCol w="2170584"/>
              </a:tblGrid>
              <a:tr h="370840">
                <a:tc rowSpan="2">
                  <a:txBody>
                    <a:bodyPr/>
                    <a:lstStyle/>
                    <a:p>
                      <a:pPr indent="565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b="1" dirty="0">
                          <a:latin typeface="Calibri" pitchFamily="34" charset="0"/>
                          <a:ea typeface="Times New Roman"/>
                        </a:rPr>
                        <a:t>Параметр</a:t>
                      </a:r>
                      <a:r>
                        <a:rPr lang="ru-RU" sz="1800" b="1" dirty="0" err="1">
                          <a:latin typeface="Calibri" pitchFamily="34" charset="0"/>
                          <a:ea typeface="Times New Roman"/>
                        </a:rPr>
                        <a:t>ы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b="1" dirty="0">
                          <a:latin typeface="Calibri" pitchFamily="34" charset="0"/>
                          <a:ea typeface="Times New Roman"/>
                        </a:rPr>
                        <a:t>Значение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«</a:t>
                      </a:r>
                      <a:r>
                        <a:rPr lang="ru-RU" sz="1800" b="1" dirty="0" smtClean="0">
                          <a:latin typeface="Calibri" pitchFamily="34" charset="0"/>
                          <a:ea typeface="Times New Roman"/>
                        </a:rPr>
                        <a:t>НАВИА </a:t>
                      </a:r>
                      <a:r>
                        <a:rPr lang="en-US" sz="1800" b="1" dirty="0" smtClean="0">
                          <a:latin typeface="Calibri" pitchFamily="34" charset="0"/>
                          <a:ea typeface="Times New Roman"/>
                        </a:rPr>
                        <a:t>ML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8088</a:t>
                      </a:r>
                      <a:r>
                        <a:rPr lang="en-US" sz="1800" b="1" dirty="0">
                          <a:latin typeface="Calibri" pitchFamily="34" charset="0"/>
                          <a:ea typeface="Times New Roman"/>
                        </a:rPr>
                        <a:t>s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»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«НАВИА </a:t>
                      </a:r>
                      <a:r>
                        <a:rPr lang="en-US" sz="1800" b="1" dirty="0">
                          <a:latin typeface="Calibri" pitchFamily="34" charset="0"/>
                          <a:ea typeface="Times New Roman"/>
                        </a:rPr>
                        <a:t>GL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8088</a:t>
                      </a:r>
                      <a:r>
                        <a:rPr lang="en-US" sz="1800" b="1" dirty="0">
                          <a:latin typeface="Calibri" pitchFamily="34" charset="0"/>
                          <a:ea typeface="Times New Roman"/>
                        </a:rPr>
                        <a:t>s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»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indent="565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latin typeface="Calibri" pitchFamily="34" charset="0"/>
                          <a:ea typeface="Times New Roman"/>
                        </a:rPr>
                        <a:t>Частотный диапазон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itchFamily="34" charset="0"/>
                          <a:ea typeface="Times New Roman"/>
                        </a:rPr>
                        <a:t>L1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565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latin typeface="Calibri" pitchFamily="34" charset="0"/>
                          <a:ea typeface="Times New Roman"/>
                        </a:rPr>
                        <a:t>Обрабатываемые сигналы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latin typeface="Calibri" pitchFamily="34" charset="0"/>
                          <a:ea typeface="Times New Roman"/>
                        </a:rPr>
                        <a:t>GPS L1 (C/A)</a:t>
                      </a:r>
                      <a:r>
                        <a:rPr lang="ru-RU" sz="1800" dirty="0">
                          <a:latin typeface="Calibri" pitchFamily="34" charset="0"/>
                          <a:ea typeface="Times New Roman"/>
                        </a:rPr>
                        <a:t>  + </a:t>
                      </a:r>
                      <a:r>
                        <a:rPr lang="ro-RO" sz="1800" dirty="0">
                          <a:latin typeface="Calibri" pitchFamily="34" charset="0"/>
                          <a:ea typeface="Times New Roman"/>
                        </a:rPr>
                        <a:t>ГЛОНАСС </a:t>
                      </a:r>
                      <a:r>
                        <a:rPr lang="ro-RO" sz="1800" dirty="0" smtClean="0">
                          <a:latin typeface="Calibri" pitchFamily="34" charset="0"/>
                          <a:ea typeface="Times New Roman"/>
                        </a:rPr>
                        <a:t>(</a:t>
                      </a:r>
                      <a:r>
                        <a:rPr lang="ru-RU" sz="1800" dirty="0" smtClean="0">
                          <a:latin typeface="Calibri" pitchFamily="34" charset="0"/>
                          <a:ea typeface="Times New Roman"/>
                        </a:rPr>
                        <a:t>С</a:t>
                      </a:r>
                      <a:r>
                        <a:rPr lang="ro-RO" sz="1800" dirty="0" smtClean="0">
                          <a:latin typeface="Calibri" pitchFamily="34" charset="0"/>
                          <a:ea typeface="Times New Roman"/>
                        </a:rPr>
                        <a:t>Т-код)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565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latin typeface="Calibri" pitchFamily="34" charset="0"/>
                          <a:ea typeface="Times New Roman"/>
                        </a:rPr>
                        <a:t>Частотный диапазон </a:t>
                      </a:r>
                      <a:r>
                        <a:rPr lang="en-US" sz="1800" dirty="0">
                          <a:latin typeface="Calibri" pitchFamily="34" charset="0"/>
                          <a:ea typeface="Times New Roman"/>
                        </a:rPr>
                        <a:t>GPS</a:t>
                      </a:r>
                      <a:r>
                        <a:rPr lang="ru-RU" sz="1800" dirty="0">
                          <a:latin typeface="Calibri" pitchFamily="34" charset="0"/>
                          <a:ea typeface="Times New Roman"/>
                        </a:rPr>
                        <a:t>, МГц</a:t>
                      </a:r>
                      <a:r>
                        <a:rPr lang="ro-RO" sz="1800" dirty="0">
                          <a:latin typeface="Calibri" pitchFamily="34" charset="0"/>
                          <a:ea typeface="Times New Roman"/>
                        </a:rPr>
                        <a:t> 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itchFamily="34" charset="0"/>
                          <a:ea typeface="Times New Roman"/>
                        </a:rPr>
                        <a:t>1575,42 ±0,5</a:t>
                      </a:r>
                      <a:endParaRPr lang="ru-RU" sz="180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565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latin typeface="Calibri" pitchFamily="34" charset="0"/>
                          <a:ea typeface="Times New Roman"/>
                        </a:rPr>
                        <a:t>Частотный диапазон ГЛОНАСС</a:t>
                      </a:r>
                      <a:r>
                        <a:rPr lang="ru-RU" sz="1800" dirty="0">
                          <a:latin typeface="Calibri" pitchFamily="34" charset="0"/>
                          <a:ea typeface="Times New Roman"/>
                        </a:rPr>
                        <a:t>, МГц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>
                          <a:latin typeface="Calibri" pitchFamily="34" charset="0"/>
                          <a:ea typeface="Times New Roman"/>
                        </a:rPr>
                        <a:t>1597,5…1605,9</a:t>
                      </a:r>
                      <a:endParaRPr lang="ru-RU" sz="180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565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latin typeface="Calibri" pitchFamily="34" charset="0"/>
                          <a:ea typeface="Times New Roman"/>
                        </a:rPr>
                        <a:t>Количество каналов сопровождения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>
                          <a:latin typeface="Calibri" pitchFamily="34" charset="0"/>
                          <a:ea typeface="Times New Roman"/>
                        </a:rPr>
                        <a:t>32</a:t>
                      </a:r>
                      <a:endParaRPr lang="ru-RU" sz="180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565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latin typeface="Calibri" pitchFamily="34" charset="0"/>
                          <a:ea typeface="Times New Roman"/>
                        </a:rPr>
                        <a:t>Количество каналов захвата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>
                          <a:latin typeface="Calibri" pitchFamily="34" charset="0"/>
                          <a:ea typeface="Times New Roman"/>
                        </a:rPr>
                        <a:t>2</a:t>
                      </a:r>
                      <a:endParaRPr lang="ru-RU" sz="180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Прогнозирование спутниковой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обстановки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, </a:t>
                      </a:r>
                      <a:r>
                        <a:rPr lang="ru-RU" sz="18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сут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.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5 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 а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втономное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(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II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квартал 2012 г.)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7 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внешний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источник данных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11760" indent="-5524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Объем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данных 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от внешнего источника прогнозирования спутниковой обстановки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,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кбайт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2 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Максимальная высота, 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м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18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000 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Максимальная скорость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, м/с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 </a:t>
                      </a:r>
                      <a:endParaRPr lang="ru-RU" sz="18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515 </a:t>
                      </a:r>
                      <a:endParaRPr lang="ru-RU" sz="1800" dirty="0">
                        <a:latin typeface="Calibri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Технические характеристики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10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17</a:t>
            </a:fld>
            <a:endParaRPr lang="ru-RU"/>
          </a:p>
        </p:txBody>
      </p:sp>
      <p:graphicFrame>
        <p:nvGraphicFramePr>
          <p:cNvPr id="11" name="Содержимое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950470"/>
              </p:ext>
            </p:extLst>
          </p:nvPr>
        </p:nvGraphicFramePr>
        <p:xfrm>
          <a:off x="467544" y="980728"/>
          <a:ext cx="8219257" cy="517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3876"/>
                <a:gridCol w="2157525"/>
                <a:gridCol w="2167856"/>
              </a:tblGrid>
              <a:tr h="370840">
                <a:tc rowSpan="2">
                  <a:txBody>
                    <a:bodyPr/>
                    <a:lstStyle/>
                    <a:p>
                      <a:pPr indent="565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b="1" dirty="0">
                          <a:latin typeface="Calibri" pitchFamily="34" charset="0"/>
                          <a:ea typeface="Times New Roman"/>
                        </a:rPr>
                        <a:t>Параметр</a:t>
                      </a:r>
                      <a:r>
                        <a:rPr lang="ru-RU" sz="1800" b="1" dirty="0" err="1">
                          <a:latin typeface="Calibri" pitchFamily="34" charset="0"/>
                          <a:ea typeface="Times New Roman"/>
                        </a:rPr>
                        <a:t>ы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b="1" dirty="0">
                          <a:latin typeface="Calibri" pitchFamily="34" charset="0"/>
                          <a:ea typeface="Times New Roman"/>
                        </a:rPr>
                        <a:t>Значение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«</a:t>
                      </a:r>
                      <a:r>
                        <a:rPr lang="ru-RU" sz="1800" b="1" dirty="0" smtClean="0">
                          <a:latin typeface="Calibri" pitchFamily="34" charset="0"/>
                          <a:ea typeface="Times New Roman"/>
                        </a:rPr>
                        <a:t>НАВИА </a:t>
                      </a:r>
                      <a:r>
                        <a:rPr lang="en-US" sz="1800" b="1" dirty="0" smtClean="0">
                          <a:latin typeface="Calibri" pitchFamily="34" charset="0"/>
                          <a:ea typeface="Times New Roman"/>
                        </a:rPr>
                        <a:t>ML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8088</a:t>
                      </a:r>
                      <a:r>
                        <a:rPr lang="en-US" sz="1800" b="1" dirty="0">
                          <a:latin typeface="Calibri" pitchFamily="34" charset="0"/>
                          <a:ea typeface="Times New Roman"/>
                        </a:rPr>
                        <a:t>s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»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«НАВИА </a:t>
                      </a:r>
                      <a:r>
                        <a:rPr lang="en-US" sz="1800" b="1" dirty="0">
                          <a:latin typeface="Calibri" pitchFamily="34" charset="0"/>
                          <a:ea typeface="Times New Roman"/>
                        </a:rPr>
                        <a:t>GL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8088</a:t>
                      </a:r>
                      <a:r>
                        <a:rPr lang="en-US" sz="1800" b="1" dirty="0">
                          <a:latin typeface="Calibri" pitchFamily="34" charset="0"/>
                          <a:ea typeface="Times New Roman"/>
                        </a:rPr>
                        <a:t>s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»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indent="-1206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Ускорение, не более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3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g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Динамика, не более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1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g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/с  скорость изменения ускорения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Среднее время до первого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местоопределения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при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уровне сигнала - 130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дБм, с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3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6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холодный старт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34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теплый старт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4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горячий старт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1 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повторный захват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indent="565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Чувствительность  по обнаружению,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u-RU" sz="18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дБм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,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не хуже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- 145  холодный старт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15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5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горячий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старт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indent="565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Чувствительность по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слежению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(сопровождение спутников)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,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u-RU" sz="1800" dirty="0" err="1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дБм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1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61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в статике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15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8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в динамике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15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4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в динамике (ошибка не более 30 м)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16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0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в статике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-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15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7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в динамике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15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3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в динамике (ошибка не более </a:t>
                      </a:r>
                      <a:endParaRPr lang="en-US" sz="1800" dirty="0" smtClean="0">
                        <a:solidFill>
                          <a:srgbClr val="000000"/>
                        </a:solidFill>
                        <a:latin typeface="Calibri" pitchFamily="34" charset="0"/>
                        <a:ea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30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м)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5651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Чувствительность по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решению навигационной задачи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,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u-RU" sz="1800" dirty="0" err="1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дБм</a:t>
                      </a:r>
                      <a:endParaRPr lang="ru-RU" sz="1800" dirty="0" smtClean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atin typeface="Calibri" pitchFamily="34" charset="0"/>
                          <a:ea typeface="Times New Roman"/>
                        </a:rPr>
                        <a:t>-156 в статике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ru-RU" sz="1800" dirty="0" smtClean="0">
                          <a:latin typeface="Calibri" pitchFamily="34" charset="0"/>
                          <a:ea typeface="Times New Roman"/>
                        </a:rPr>
                        <a:t>-155 в статике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Технические характеристики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10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18</a:t>
            </a:fld>
            <a:endParaRPr lang="ru-RU"/>
          </a:p>
        </p:txBody>
      </p:sp>
      <p:graphicFrame>
        <p:nvGraphicFramePr>
          <p:cNvPr id="11" name="Содержимое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836077"/>
              </p:ext>
            </p:extLst>
          </p:nvPr>
        </p:nvGraphicFramePr>
        <p:xfrm>
          <a:off x="457200" y="908050"/>
          <a:ext cx="8412388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8776"/>
                <a:gridCol w="2160240"/>
                <a:gridCol w="93980"/>
                <a:gridCol w="93980"/>
                <a:gridCol w="2165412"/>
              </a:tblGrid>
              <a:tr h="370840">
                <a:tc rowSpan="2">
                  <a:txBody>
                    <a:bodyPr/>
                    <a:lstStyle/>
                    <a:p>
                      <a:pPr indent="565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b="1" dirty="0">
                          <a:latin typeface="Calibri" pitchFamily="34" charset="0"/>
                          <a:ea typeface="Times New Roman"/>
                        </a:rPr>
                        <a:t>Параметр</a:t>
                      </a:r>
                      <a:r>
                        <a:rPr lang="ru-RU" sz="1800" b="1" dirty="0" err="1">
                          <a:latin typeface="Calibri" pitchFamily="34" charset="0"/>
                          <a:ea typeface="Times New Roman"/>
                        </a:rPr>
                        <a:t>ы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b="1" dirty="0">
                          <a:latin typeface="Calibri" pitchFamily="34" charset="0"/>
                          <a:ea typeface="Times New Roman"/>
                        </a:rPr>
                        <a:t>Значение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«</a:t>
                      </a:r>
                      <a:r>
                        <a:rPr lang="ru-RU" sz="1800" b="1" dirty="0" smtClean="0">
                          <a:latin typeface="Calibri" pitchFamily="34" charset="0"/>
                          <a:ea typeface="Times New Roman"/>
                        </a:rPr>
                        <a:t>НАВИА </a:t>
                      </a:r>
                      <a:r>
                        <a:rPr lang="en-US" sz="1800" b="1" dirty="0" smtClean="0">
                          <a:latin typeface="Calibri" pitchFamily="34" charset="0"/>
                          <a:ea typeface="Times New Roman"/>
                        </a:rPr>
                        <a:t>ML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8088</a:t>
                      </a:r>
                      <a:r>
                        <a:rPr lang="en-US" sz="1800" b="1" dirty="0">
                          <a:latin typeface="Calibri" pitchFamily="34" charset="0"/>
                          <a:ea typeface="Times New Roman"/>
                        </a:rPr>
                        <a:t>s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»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«НАВИА </a:t>
                      </a:r>
                      <a:r>
                        <a:rPr lang="en-US" sz="1800" b="1" dirty="0">
                          <a:latin typeface="Calibri" pitchFamily="34" charset="0"/>
                          <a:ea typeface="Times New Roman"/>
                        </a:rPr>
                        <a:t>GL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8088</a:t>
                      </a:r>
                      <a:r>
                        <a:rPr lang="en-US" sz="1800" b="1" dirty="0">
                          <a:latin typeface="Calibri" pitchFamily="34" charset="0"/>
                          <a:ea typeface="Times New Roman"/>
                        </a:rPr>
                        <a:t>s</a:t>
                      </a:r>
                      <a:r>
                        <a:rPr lang="ru-RU" sz="1800" b="1" dirty="0">
                          <a:latin typeface="Calibri" pitchFamily="34" charset="0"/>
                          <a:ea typeface="Times New Roman"/>
                        </a:rPr>
                        <a:t>»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565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Вычислительное ядро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ARM946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indent="565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-1206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Темп выдачи выходных данных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, Гц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 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 smtClean="0">
                          <a:latin typeface="Calibri" pitchFamily="34" charset="0"/>
                          <a:ea typeface="Times New Roman"/>
                        </a:rPr>
                        <a:t>0,1…1</a:t>
                      </a:r>
                      <a:r>
                        <a:rPr lang="ru-RU" sz="1800" dirty="0" smtClean="0">
                          <a:latin typeface="Calibri" pitchFamily="34" charset="0"/>
                          <a:ea typeface="Times New Roman"/>
                        </a:rPr>
                        <a:t>,</a:t>
                      </a:r>
                      <a:r>
                        <a:rPr lang="ro-RO" sz="1800" dirty="0" smtClean="0"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en-US" sz="1800" dirty="0" smtClean="0"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o-RO" sz="1800" dirty="0" smtClean="0">
                          <a:latin typeface="Calibri" pitchFamily="34" charset="0"/>
                          <a:ea typeface="Times New Roman"/>
                        </a:rPr>
                        <a:t>5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indent="-1206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48260"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Формат данных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NMEA 0183 v3.01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indent="48260">
                        <a:spcAft>
                          <a:spcPts val="0"/>
                        </a:spcAft>
                      </a:pPr>
                      <a:endParaRPr lang="ru-RU" sz="1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-12065"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Интерфейс  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RS232 3,3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V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LVCMOS, USB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indent="-12065">
                        <a:spcAft>
                          <a:spcPts val="0"/>
                        </a:spcAft>
                      </a:pPr>
                      <a:endParaRPr lang="ru-RU" sz="1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RS232 3,3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V LVCMOS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-1206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Параметры секундной  метки времени 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3,3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V LVCMOS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уровень </a:t>
                      </a:r>
                      <a:endParaRPr lang="ru-RU" sz="18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00 мс длительность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по</a:t>
                      </a:r>
                      <a:r>
                        <a:rPr lang="ru-RU" sz="1800" baseline="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 умолчанию</a:t>
                      </a:r>
                      <a:endParaRPr lang="ru-RU" sz="1800" dirty="0">
                        <a:latin typeface="Calibri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Calibri" pitchFamily="34" charset="0"/>
                        </a:rPr>
                        <a:t>Регулировка</a:t>
                      </a:r>
                      <a:r>
                        <a:rPr lang="ru-RU" sz="1800" baseline="0" dirty="0" smtClean="0">
                          <a:latin typeface="Calibri" pitchFamily="34" charset="0"/>
                        </a:rPr>
                        <a:t> секундной метки времени</a:t>
                      </a:r>
                      <a:endParaRPr lang="ru-RU" sz="1800" dirty="0">
                        <a:latin typeface="Calibri" pitchFamily="34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по длительности, задержке, инвертирование 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indent="-1206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5715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Скорость обмена по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RS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232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, бит/с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4800…115200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indent="5715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7493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Скорость обмена по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RS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232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по умолчанию, бит/с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</a:rPr>
                        <a:t>115200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indent="7493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7493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atin typeface="Calibri" pitchFamily="34" charset="0"/>
                          <a:ea typeface="Times New Roman"/>
                        </a:rPr>
                        <a:t>Параметры сигнала </a:t>
                      </a:r>
                      <a:r>
                        <a:rPr lang="en-US" sz="1800" dirty="0" smtClean="0">
                          <a:latin typeface="Calibri" pitchFamily="34" charset="0"/>
                          <a:ea typeface="Times New Roman"/>
                        </a:rPr>
                        <a:t>GNSS status</a:t>
                      </a:r>
                      <a:endParaRPr lang="ru-RU" sz="18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latin typeface="Calibri" pitchFamily="34" charset="0"/>
                          <a:ea typeface="Times New Roman"/>
                        </a:rPr>
                        <a:t>1</a:t>
                      </a:r>
                      <a:r>
                        <a:rPr lang="en-US" sz="1800" b="0" dirty="0" smtClean="0">
                          <a:latin typeface="Calibri" pitchFamily="34" charset="0"/>
                          <a:ea typeface="Times New Roman"/>
                        </a:rPr>
                        <a:t>,8V LVCMOS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latin typeface="Calibri" pitchFamily="34" charset="0"/>
                          <a:ea typeface="Times New Roman"/>
                        </a:rPr>
                        <a:t>2</a:t>
                      </a:r>
                      <a:r>
                        <a:rPr lang="en-US" sz="1800" b="0" baseline="0" dirty="0" smtClean="0">
                          <a:latin typeface="Calibri" pitchFamily="34" charset="0"/>
                          <a:ea typeface="Times New Roman"/>
                        </a:rPr>
                        <a:t> </a:t>
                      </a:r>
                      <a:r>
                        <a:rPr lang="ru-RU" sz="1800" b="0" baseline="0" dirty="0" smtClean="0">
                          <a:latin typeface="Calibri" pitchFamily="34" charset="0"/>
                          <a:ea typeface="Times New Roman"/>
                        </a:rPr>
                        <a:t>с длительность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b="0" baseline="0" dirty="0" smtClean="0">
                          <a:latin typeface="Calibri" pitchFamily="34" charset="0"/>
                          <a:ea typeface="Times New Roman"/>
                        </a:rPr>
                        <a:t>4 с период</a:t>
                      </a:r>
                      <a:endParaRPr lang="ru-RU" sz="1800" b="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800" b="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latin typeface="Calibri" pitchFamily="34" charset="0"/>
                          <a:ea typeface="Times New Roman"/>
                        </a:rPr>
                        <a:t>отсутствует</a:t>
                      </a:r>
                      <a:endParaRPr lang="ru-RU" sz="1800" b="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Технические характеристики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10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19</a:t>
            </a:fld>
            <a:endParaRPr lang="ru-RU"/>
          </a:p>
        </p:txBody>
      </p:sp>
      <p:graphicFrame>
        <p:nvGraphicFramePr>
          <p:cNvPr id="11" name="Содержимое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447502"/>
              </p:ext>
            </p:extLst>
          </p:nvPr>
        </p:nvGraphicFramePr>
        <p:xfrm>
          <a:off x="467544" y="1196752"/>
          <a:ext cx="8229600" cy="523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8776"/>
                <a:gridCol w="2160240"/>
                <a:gridCol w="2170584"/>
              </a:tblGrid>
              <a:tr h="370840">
                <a:tc rowSpan="2">
                  <a:txBody>
                    <a:bodyPr/>
                    <a:lstStyle/>
                    <a:p>
                      <a:pPr indent="565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600" b="1" dirty="0">
                          <a:latin typeface="Calibri" pitchFamily="34" charset="0"/>
                          <a:ea typeface="Times New Roman"/>
                        </a:rPr>
                        <a:t>Параметр</a:t>
                      </a:r>
                      <a:r>
                        <a:rPr lang="ru-RU" sz="1600" b="1" dirty="0" err="1">
                          <a:latin typeface="Calibri" pitchFamily="34" charset="0"/>
                          <a:ea typeface="Times New Roman"/>
                        </a:rPr>
                        <a:t>ы</a:t>
                      </a:r>
                      <a:endParaRPr lang="ru-RU" sz="16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600" b="1">
                          <a:latin typeface="Calibri" pitchFamily="34" charset="0"/>
                          <a:ea typeface="Times New Roman"/>
                        </a:rPr>
                        <a:t>Значение</a:t>
                      </a:r>
                      <a:endParaRPr lang="ru-RU" sz="160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Calibri" pitchFamily="34" charset="0"/>
                          <a:ea typeface="Times New Roman"/>
                        </a:rPr>
                        <a:t>«</a:t>
                      </a:r>
                      <a:r>
                        <a:rPr lang="ru-RU" sz="1600" b="1" dirty="0" smtClean="0">
                          <a:latin typeface="Calibri" pitchFamily="34" charset="0"/>
                          <a:ea typeface="Times New Roman"/>
                        </a:rPr>
                        <a:t>НАВИА </a:t>
                      </a:r>
                      <a:r>
                        <a:rPr lang="en-US" sz="1600" b="1" dirty="0" smtClean="0">
                          <a:latin typeface="Calibri" pitchFamily="34" charset="0"/>
                          <a:ea typeface="Times New Roman"/>
                        </a:rPr>
                        <a:t>ML</a:t>
                      </a:r>
                      <a:r>
                        <a:rPr lang="ru-RU" sz="1600" b="1" dirty="0">
                          <a:latin typeface="Calibri" pitchFamily="34" charset="0"/>
                          <a:ea typeface="Times New Roman"/>
                        </a:rPr>
                        <a:t>8088</a:t>
                      </a:r>
                      <a:r>
                        <a:rPr lang="en-US" sz="1600" b="1" dirty="0">
                          <a:latin typeface="Calibri" pitchFamily="34" charset="0"/>
                          <a:ea typeface="Times New Roman"/>
                        </a:rPr>
                        <a:t>s</a:t>
                      </a:r>
                      <a:r>
                        <a:rPr lang="ru-RU" sz="1600" b="1" dirty="0">
                          <a:latin typeface="Calibri" pitchFamily="34" charset="0"/>
                          <a:ea typeface="Times New Roman"/>
                        </a:rPr>
                        <a:t>»</a:t>
                      </a:r>
                      <a:endParaRPr lang="ru-RU" sz="16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Calibri" pitchFamily="34" charset="0"/>
                          <a:ea typeface="Times New Roman"/>
                        </a:rPr>
                        <a:t>«НАВИА </a:t>
                      </a:r>
                      <a:r>
                        <a:rPr lang="en-US" sz="1600" b="1" dirty="0">
                          <a:latin typeface="Calibri" pitchFamily="34" charset="0"/>
                          <a:ea typeface="Times New Roman"/>
                        </a:rPr>
                        <a:t>GL</a:t>
                      </a:r>
                      <a:r>
                        <a:rPr lang="ru-RU" sz="1600" b="1" dirty="0">
                          <a:latin typeface="Calibri" pitchFamily="34" charset="0"/>
                          <a:ea typeface="Times New Roman"/>
                        </a:rPr>
                        <a:t>8088</a:t>
                      </a:r>
                      <a:r>
                        <a:rPr lang="en-US" sz="1600" b="1" dirty="0">
                          <a:latin typeface="Calibri" pitchFamily="34" charset="0"/>
                          <a:ea typeface="Times New Roman"/>
                        </a:rPr>
                        <a:t>s</a:t>
                      </a:r>
                      <a:r>
                        <a:rPr lang="ru-RU" sz="1600" b="1" dirty="0">
                          <a:latin typeface="Calibri" pitchFamily="34" charset="0"/>
                          <a:ea typeface="Times New Roman"/>
                        </a:rPr>
                        <a:t>»</a:t>
                      </a:r>
                      <a:endParaRPr lang="ru-RU" sz="1600" dirty="0">
                        <a:latin typeface="Calibri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indent="-1206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Основное напряжение питания, 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 В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3,0…3,6 </a:t>
                      </a:r>
                      <a:endParaRPr lang="ru-RU" sz="1800" dirty="0">
                        <a:latin typeface="Calibri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Резервное напряжение питания,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 В</a:t>
                      </a:r>
                      <a:endParaRPr lang="ru-RU" sz="1800" dirty="0">
                        <a:latin typeface="Calibri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2,0…3,6 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indent="-1206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Ток потребления по цепи 3,3 В, типовой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, мА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 </a:t>
                      </a:r>
                      <a:endParaRPr lang="ru-RU" sz="1800" dirty="0">
                        <a:latin typeface="Calibri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поиск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     </a:t>
                      </a:r>
                      <a:r>
                        <a:rPr lang="ru-RU" sz="1800" baseline="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      6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5 (GPS),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8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5 (ГЛОНАСС+GPS) </a:t>
                      </a:r>
                      <a:endParaRPr lang="ru-RU" sz="18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слежение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     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35  (GPS)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,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 55 (ГЛОНАСС+GPS)</a:t>
                      </a:r>
                      <a:endParaRPr lang="ru-RU" sz="1800" dirty="0">
                        <a:latin typeface="Calibri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indent="-1206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Ток питания активной антенны,</a:t>
                      </a:r>
                      <a:r>
                        <a:rPr lang="ru-RU" sz="1800" baseline="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 не более, мА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30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-1206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Ток срабатывания предохранителя цепи активной антенны, типовой, мА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100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indent="-1206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Ток потребления по цепи внешней резервной батареи, типовой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, мкА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 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50 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indent="-1206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indent="-1206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Размеры (длина х ширина х высота)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мм³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itchFamily="34" charset="0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ro-RO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5×</a:t>
                      </a:r>
                      <a:r>
                        <a:rPr lang="en-US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13</a:t>
                      </a:r>
                      <a:r>
                        <a:rPr lang="ro-RO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×</a:t>
                      </a:r>
                      <a:r>
                        <a:rPr lang="en-US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ro-RO" sz="1800" dirty="0">
                          <a:latin typeface="Calibri" pitchFamily="34" charset="0"/>
                          <a:ea typeface="Times New Roman"/>
                          <a:cs typeface="Times New Roman"/>
                        </a:rPr>
                        <a:t>,8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35,5</a:t>
                      </a:r>
                      <a:r>
                        <a:rPr lang="ro-RO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×</a:t>
                      </a:r>
                      <a:r>
                        <a:rPr lang="ru-RU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33,2</a:t>
                      </a:r>
                      <a:r>
                        <a:rPr lang="ro-RO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×</a:t>
                      </a:r>
                      <a:r>
                        <a:rPr lang="ru-RU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3,8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indent="-1206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Масса, 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г, </a:t>
                      </a: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не более 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itchFamily="34" charset="0"/>
                          <a:ea typeface="Times New Roman"/>
                          <a:cs typeface="Times New Roman"/>
                        </a:rPr>
                        <a:t>2 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latin typeface="Calibri" pitchFamily="34" charset="0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indent="-1206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o-RO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Диапазон рабочих температур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°С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4</a:t>
                      </a:r>
                      <a:r>
                        <a:rPr lang="ro-RO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0…</a:t>
                      </a:r>
                      <a:r>
                        <a:rPr lang="ru-RU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+</a:t>
                      </a:r>
                      <a:r>
                        <a:rPr lang="ro-RO" sz="18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85</a:t>
                      </a:r>
                      <a:r>
                        <a:rPr lang="ro-RO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ru-R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ru-RU" sz="1800" baseline="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50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…+90 </a:t>
                      </a:r>
                      <a:r>
                        <a:rPr lang="ru-RU" sz="1800" baseline="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Times New Roman"/>
                          <a:cs typeface="Times New Roman"/>
                        </a:rPr>
                        <a:t>по результатам сертификационных испытаний)</a:t>
                      </a:r>
                      <a:endParaRPr lang="ru-RU" sz="1800" dirty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Технические характеристики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10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ru-RU" dirty="0" smtClean="0"/>
              <a:t>Применяемый чипсет</a:t>
            </a:r>
          </a:p>
          <a:p>
            <a:r>
              <a:rPr lang="ru-RU" dirty="0" smtClean="0"/>
              <a:t>Производственный статус</a:t>
            </a:r>
          </a:p>
          <a:p>
            <a:r>
              <a:rPr lang="ru-RU" dirty="0" smtClean="0"/>
              <a:t>Технические характеристики</a:t>
            </a:r>
          </a:p>
          <a:p>
            <a:r>
              <a:rPr lang="ru-RU" dirty="0" smtClean="0"/>
              <a:t>Подключение модулей</a:t>
            </a:r>
          </a:p>
          <a:p>
            <a:r>
              <a:rPr lang="ru-RU" dirty="0" smtClean="0"/>
              <a:t>Демонстрационные платы</a:t>
            </a:r>
          </a:p>
          <a:p>
            <a:r>
              <a:rPr lang="ru-RU" dirty="0" smtClean="0"/>
              <a:t>Демонстрационная программа</a:t>
            </a:r>
          </a:p>
          <a:p>
            <a:r>
              <a:rPr lang="ru-RU" dirty="0" smtClean="0"/>
              <a:t>Особенности применения</a:t>
            </a:r>
          </a:p>
          <a:p>
            <a:r>
              <a:rPr lang="ru-RU" dirty="0" smtClean="0"/>
              <a:t>Перспективы</a:t>
            </a:r>
          </a:p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8683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smtClean="0">
                <a:solidFill>
                  <a:schemeClr val="bg1"/>
                </a:solidFill>
              </a:rPr>
              <a:t>ГЛОНАСС</a:t>
            </a:r>
            <a:r>
              <a:rPr lang="en-US" sz="3600" b="1" dirty="0" smtClean="0">
                <a:solidFill>
                  <a:schemeClr val="bg1"/>
                </a:solidFill>
              </a:rPr>
              <a:t>/GPS</a:t>
            </a:r>
            <a:r>
              <a:rPr lang="ru-RU" sz="3600" b="1" dirty="0" smtClean="0">
                <a:solidFill>
                  <a:schemeClr val="bg1"/>
                </a:solidFill>
              </a:rPr>
              <a:t>-модули НАВИА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12" name="Рисунок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3000" r="12500" b="4668"/>
          <a:stretch>
            <a:fillRect/>
          </a:stretch>
        </p:blipFill>
        <p:spPr bwMode="auto">
          <a:xfrm>
            <a:off x="7487816" y="5373216"/>
            <a:ext cx="13319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06" y="6197586"/>
            <a:ext cx="641829" cy="5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1690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591906" cy="521744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b="1" dirty="0" smtClean="0"/>
              <a:t>Результаты натурного тестирования</a:t>
            </a:r>
          </a:p>
          <a:p>
            <a:pPr indent="5484813">
              <a:buNone/>
            </a:pPr>
            <a:r>
              <a:rPr lang="ru-RU" b="1" dirty="0" smtClean="0"/>
              <a:t>Москва, </a:t>
            </a:r>
          </a:p>
          <a:p>
            <a:pPr indent="5484813">
              <a:buNone/>
            </a:pPr>
            <a:r>
              <a:rPr lang="ru-RU" b="1" dirty="0" err="1" smtClean="0"/>
              <a:t>Лефортовский</a:t>
            </a:r>
            <a:endParaRPr lang="ru-RU" b="1" dirty="0" smtClean="0"/>
          </a:p>
          <a:p>
            <a:pPr indent="5484813">
              <a:buNone/>
            </a:pPr>
            <a:r>
              <a:rPr lang="ru-RU" b="1" dirty="0" smtClean="0"/>
              <a:t>тоннель</a:t>
            </a:r>
            <a:endParaRPr lang="en-US" b="1" dirty="0" smtClean="0"/>
          </a:p>
        </p:txBody>
      </p:sp>
      <p:sp>
        <p:nvSpPr>
          <p:cNvPr id="17" name="Номер слайда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Технические характеристики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0" t="14578" r="5600" b="7378"/>
          <a:stretch/>
        </p:blipFill>
        <p:spPr bwMode="auto">
          <a:xfrm>
            <a:off x="179512" y="1484784"/>
            <a:ext cx="6120926" cy="510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96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Применяемый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чипсет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Производственный статус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Технические характеристики</a:t>
            </a:r>
          </a:p>
          <a:p>
            <a:r>
              <a:rPr lang="ru-RU" dirty="0"/>
              <a:t>Подключение модулей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Демонстрационные платы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Демонстрационная программа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Особенности применения</a:t>
            </a:r>
          </a:p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Перспективы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0" y="-8683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smtClean="0">
                <a:solidFill>
                  <a:schemeClr val="bg1"/>
                </a:solidFill>
              </a:rPr>
              <a:t>ГЛОНАСС</a:t>
            </a:r>
            <a:r>
              <a:rPr lang="en-US" sz="3600" b="1" dirty="0" smtClean="0">
                <a:solidFill>
                  <a:schemeClr val="bg1"/>
                </a:solidFill>
              </a:rPr>
              <a:t>/GPS</a:t>
            </a:r>
            <a:r>
              <a:rPr lang="ru-RU" sz="3600" b="1" dirty="0" smtClean="0">
                <a:solidFill>
                  <a:schemeClr val="bg1"/>
                </a:solidFill>
              </a:rPr>
              <a:t>-модули НАВИА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Рисунок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3000" r="12500" b="4668"/>
          <a:stretch>
            <a:fillRect/>
          </a:stretch>
        </p:blipFill>
        <p:spPr bwMode="auto">
          <a:xfrm>
            <a:off x="7487816" y="5373215"/>
            <a:ext cx="13319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06" y="6197585"/>
            <a:ext cx="641829" cy="5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841423"/>
            <a:ext cx="8229600" cy="543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Подключение модуля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ML8088s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Подключение модулей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28800"/>
            <a:ext cx="793432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4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24744"/>
            <a:ext cx="8229600" cy="5153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Подключение модуля </a:t>
            </a:r>
            <a:r>
              <a:rPr lang="en-US" sz="3200" b="1" noProof="0" dirty="0"/>
              <a:t>M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L8088s</a:t>
            </a: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3200" dirty="0" smtClean="0"/>
              <a:t>Простота подключения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/>
              <a:t>+3,3V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/>
              <a:t>GND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/>
              <a:t>TxD1 NMEA Out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/>
              <a:t>RF</a:t>
            </a:r>
            <a:r>
              <a:rPr lang="ru-RU" sz="3200" dirty="0" smtClean="0"/>
              <a:t>-антенна (активная или пассивная)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/>
              <a:t>15</a:t>
            </a:r>
            <a:r>
              <a:rPr lang="ru-RU" sz="3200" dirty="0" smtClean="0"/>
              <a:t> мкФ</a:t>
            </a:r>
            <a:r>
              <a:rPr lang="en-US" sz="3200" dirty="0" smtClean="0"/>
              <a:t> </a:t>
            </a:r>
            <a:r>
              <a:rPr lang="ru-RU" sz="3200" dirty="0" smtClean="0"/>
              <a:t>конденсатор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3200" dirty="0" smtClean="0"/>
              <a:t>Достаточно одного напряжения питания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3200" dirty="0" smtClean="0"/>
              <a:t>Активная или пассивная антенна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ru-RU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Подключение модулей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804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24744"/>
            <a:ext cx="8229600" cy="51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b="1" noProof="0" dirty="0" smtClean="0"/>
              <a:t>Подключение 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модуля </a:t>
            </a:r>
            <a:r>
              <a:rPr lang="en-US" sz="3200" b="1" noProof="0" dirty="0" smtClean="0"/>
              <a:t>M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L8088s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к микроконтроллеру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ru-RU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Подключение модулей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 descr="C:\Users\osadchiy\Documents\ГЛОНАСС\Презентации\Наши\SCHEMATIC1 - ML8088s and controller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1" t="5478" b="18544"/>
          <a:stretch/>
        </p:blipFill>
        <p:spPr bwMode="auto">
          <a:xfrm>
            <a:off x="730425" y="2132856"/>
            <a:ext cx="7499175" cy="454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0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24744"/>
            <a:ext cx="8229600" cy="51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b="1" noProof="0" dirty="0" smtClean="0"/>
              <a:t>Минимальная схема п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одключения модуля </a:t>
            </a:r>
            <a:r>
              <a:rPr lang="en-US" sz="3200" b="1" noProof="0" dirty="0"/>
              <a:t>M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L8088s</a:t>
            </a: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ru-RU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Подключение модулей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0" y="2204864"/>
            <a:ext cx="7470559" cy="41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7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013785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Подключение модуля </a:t>
            </a:r>
            <a:r>
              <a:rPr lang="en-US" sz="3200" b="1" dirty="0" smtClean="0"/>
              <a:t>G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L8088s</a:t>
            </a: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Подключение модулей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700808"/>
            <a:ext cx="843915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16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24744"/>
            <a:ext cx="8229600" cy="51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5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Подключение модуля </a:t>
            </a:r>
            <a:r>
              <a:rPr lang="en-US" sz="3500" b="1" dirty="0" smtClean="0"/>
              <a:t>G</a:t>
            </a: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L8088s</a:t>
            </a:r>
            <a:endParaRPr kumimoji="0" lang="ru-RU" sz="35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3500" dirty="0" smtClean="0"/>
              <a:t>Простота подключения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500" dirty="0" smtClean="0"/>
              <a:t>+3,3V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500" dirty="0" smtClean="0"/>
              <a:t>GND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500" dirty="0" smtClean="0"/>
              <a:t>TxD1 NMEA Out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500" dirty="0" smtClean="0"/>
              <a:t>RF </a:t>
            </a:r>
            <a:r>
              <a:rPr lang="ru-RU" sz="3500" dirty="0" smtClean="0"/>
              <a:t>антенна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3500" dirty="0" smtClean="0"/>
              <a:t>+3</a:t>
            </a:r>
            <a:r>
              <a:rPr lang="en-US" sz="3500" dirty="0" smtClean="0"/>
              <a:t>,3V – On/Off </a:t>
            </a:r>
            <a:r>
              <a:rPr lang="ru-RU" sz="3500" dirty="0" smtClean="0"/>
              <a:t>перемычка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500" dirty="0" smtClean="0"/>
              <a:t>AGND – GND </a:t>
            </a:r>
            <a:r>
              <a:rPr lang="ru-RU" sz="3500" dirty="0" smtClean="0"/>
              <a:t>перемычка (желательно)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3500" dirty="0" smtClean="0"/>
              <a:t>Достаточно одного напряжения питания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3500" dirty="0" smtClean="0"/>
              <a:t>Активная или пассивная антенна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ru-RU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Подключение модулей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22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24744"/>
            <a:ext cx="8229600" cy="51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5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Минимальная схема подключения модуля </a:t>
            </a:r>
            <a:r>
              <a:rPr lang="en-US" sz="3500" b="1" dirty="0" smtClean="0"/>
              <a:t>G</a:t>
            </a: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L8088s</a:t>
            </a:r>
            <a:endParaRPr kumimoji="0" lang="ru-RU" sz="35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ru-RU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Подключение модулей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 r="6659" b="29863"/>
          <a:stretch/>
        </p:blipFill>
        <p:spPr bwMode="auto">
          <a:xfrm>
            <a:off x="480417" y="2348880"/>
            <a:ext cx="827638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6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24744"/>
            <a:ext cx="8229600" cy="51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b="1" noProof="0" dirty="0" smtClean="0"/>
              <a:t>Подключение 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модуля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GL8088s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к микроконтроллеру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ru-RU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Подключение модулей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8"/>
          <a:stretch/>
        </p:blipFill>
        <p:spPr bwMode="auto">
          <a:xfrm>
            <a:off x="542131" y="2200666"/>
            <a:ext cx="8144669" cy="416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93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ru-RU" dirty="0" smtClean="0"/>
              <a:t>Применяемый </a:t>
            </a:r>
            <a:r>
              <a:rPr lang="ru-RU" dirty="0"/>
              <a:t>чипсет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Производственный статус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Технические характеристики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Подключение модулей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Демонстрационные платы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Демонстрационная программа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Особенности применения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Перспективы</a:t>
            </a:r>
          </a:p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8" name="Рисунок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3000" r="12500" b="4668"/>
          <a:stretch>
            <a:fillRect/>
          </a:stretch>
        </p:blipFill>
        <p:spPr bwMode="auto">
          <a:xfrm>
            <a:off x="7487816" y="5373215"/>
            <a:ext cx="13319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06" y="6197585"/>
            <a:ext cx="641829" cy="5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7384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smtClean="0">
                <a:solidFill>
                  <a:schemeClr val="bg1"/>
                </a:solidFill>
              </a:rPr>
              <a:t>ГЛОНАСС</a:t>
            </a:r>
            <a:r>
              <a:rPr lang="en-US" sz="3600" b="1" dirty="0" smtClean="0">
                <a:solidFill>
                  <a:schemeClr val="bg1"/>
                </a:solidFill>
              </a:rPr>
              <a:t>/GPS</a:t>
            </a:r>
            <a:r>
              <a:rPr lang="ru-RU" sz="3600" b="1" dirty="0">
                <a:solidFill>
                  <a:schemeClr val="bg1"/>
                </a:solidFill>
              </a:rPr>
              <a:t> </a:t>
            </a:r>
            <a:r>
              <a:rPr lang="ru-RU" sz="3600" b="1" dirty="0" smtClean="0">
                <a:solidFill>
                  <a:schemeClr val="bg1"/>
                </a:solidFill>
              </a:rPr>
              <a:t>модули НАВИА</a:t>
            </a:r>
            <a:endParaRPr lang="ru-R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3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Что такое НАВИА?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Применяемый чипсет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Производственный статус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Технические характеристики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Подключение модулей</a:t>
            </a:r>
          </a:p>
          <a:p>
            <a:r>
              <a:rPr lang="ru-RU" dirty="0"/>
              <a:t>Демонстрационные платы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Демонстрационная программа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Особенности применения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Перспективы</a:t>
            </a:r>
          </a:p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0" y="-8683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smtClean="0">
                <a:solidFill>
                  <a:schemeClr val="bg1"/>
                </a:solidFill>
              </a:rPr>
              <a:t>ГЛОНАСС</a:t>
            </a:r>
            <a:r>
              <a:rPr lang="en-US" sz="3600" b="1" dirty="0" smtClean="0">
                <a:solidFill>
                  <a:schemeClr val="bg1"/>
                </a:solidFill>
              </a:rPr>
              <a:t>/GPS</a:t>
            </a:r>
            <a:r>
              <a:rPr lang="ru-RU" sz="3600" b="1" dirty="0" smtClean="0">
                <a:solidFill>
                  <a:schemeClr val="bg1"/>
                </a:solidFill>
              </a:rPr>
              <a:t>-модули НАВИА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Рисунок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3000" r="12500" b="4668"/>
          <a:stretch>
            <a:fillRect/>
          </a:stretch>
        </p:blipFill>
        <p:spPr bwMode="auto">
          <a:xfrm>
            <a:off x="7487816" y="5373215"/>
            <a:ext cx="13319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06" y="6197585"/>
            <a:ext cx="641829" cy="5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6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96752"/>
            <a:ext cx="8354888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b="1" noProof="0" dirty="0" smtClean="0"/>
              <a:t>Демонстрационная плата 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модуля </a:t>
            </a:r>
            <a:r>
              <a:rPr lang="en-US" sz="3200" b="1" dirty="0" smtClean="0"/>
              <a:t>G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L8088s</a:t>
            </a: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DSC03595"/>
          <p:cNvPicPr>
            <a:picLocks noChangeAspect="1" noChangeArrowheads="1"/>
          </p:cNvPicPr>
          <p:nvPr/>
        </p:nvPicPr>
        <p:blipFill>
          <a:blip r:embed="rId2" cstate="print"/>
          <a:srcRect l="3008" t="10728" r="2594" b="7448"/>
          <a:stretch>
            <a:fillRect/>
          </a:stretch>
        </p:blipFill>
        <p:spPr bwMode="auto">
          <a:xfrm>
            <a:off x="1811110" y="1988840"/>
            <a:ext cx="552178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Демонстрационные платы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804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24744"/>
            <a:ext cx="8229600" cy="51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b="1" noProof="0" dirty="0" smtClean="0"/>
              <a:t>Демонстрационная плата 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модуля </a:t>
            </a:r>
            <a:r>
              <a:rPr lang="en-US" sz="3200" b="1" dirty="0" smtClean="0"/>
              <a:t>G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L8088s</a:t>
            </a: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3200" dirty="0" smtClean="0"/>
              <a:t>Стандартный </a:t>
            </a:r>
            <a:r>
              <a:rPr lang="en-US" sz="3200" dirty="0" smtClean="0"/>
              <a:t>SMA-</a:t>
            </a:r>
            <a:r>
              <a:rPr lang="ru-RU" sz="3200" dirty="0" smtClean="0"/>
              <a:t>разъем антенны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3200" dirty="0" smtClean="0"/>
              <a:t>Светодиодная индикация работы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3200" dirty="0" smtClean="0"/>
              <a:t>Два разъема </a:t>
            </a:r>
            <a:r>
              <a:rPr lang="en-US" sz="3200" dirty="0" smtClean="0"/>
              <a:t>USB-</a:t>
            </a:r>
            <a:r>
              <a:rPr lang="ru-RU" sz="3200" dirty="0" smtClean="0"/>
              <a:t>интерфейса для связи с компьютером и для питания платы</a:t>
            </a:r>
            <a:r>
              <a:rPr lang="en-US" sz="3200" dirty="0" smtClean="0"/>
              <a:t> (</a:t>
            </a:r>
            <a:r>
              <a:rPr lang="ru-RU" sz="3200" dirty="0" smtClean="0"/>
              <a:t>первый для </a:t>
            </a:r>
            <a:r>
              <a:rPr lang="en-US" sz="3200" dirty="0" smtClean="0"/>
              <a:t>NMEA</a:t>
            </a:r>
            <a:r>
              <a:rPr lang="ru-RU" sz="3200" dirty="0" smtClean="0"/>
              <a:t>, второй для программирования)</a:t>
            </a:r>
            <a:r>
              <a:rPr lang="en-US" sz="3200" dirty="0" smtClean="0"/>
              <a:t> </a:t>
            </a:r>
            <a:endParaRPr lang="ru-RU" sz="3200" noProof="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3200" noProof="0" dirty="0" smtClean="0"/>
              <a:t>Возможность выбора режимов работа/программирование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3200" dirty="0" smtClean="0"/>
              <a:t>Возможность работы с батареей резервного питания и без батареи</a:t>
            </a:r>
            <a:endParaRPr lang="ru-RU" sz="3200" noProof="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Возможность подключения оборудования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пользователя к выходам 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UART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без пайки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Демонстрационные платы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0480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24744"/>
            <a:ext cx="8229600" cy="51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b="1" noProof="0" dirty="0" smtClean="0"/>
              <a:t>Демонстрационная плата 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модуля </a:t>
            </a:r>
            <a:r>
              <a:rPr lang="en-US" sz="3200" b="1" noProof="0" dirty="0"/>
              <a:t>M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L8088s</a:t>
            </a: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C:\Users\osadchiy\Documents\ГЛОНАСС\DemoBoard\DSC0376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" t="11524" r="2075" b="9429"/>
          <a:stretch/>
        </p:blipFill>
        <p:spPr bwMode="auto">
          <a:xfrm>
            <a:off x="1665925" y="1901653"/>
            <a:ext cx="581215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4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Демонстрационные платы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6897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96752"/>
            <a:ext cx="8229600" cy="5081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800" b="1" noProof="0" dirty="0" smtClean="0"/>
              <a:t>Демонстрационная плата </a:t>
            </a:r>
            <a:r>
              <a:rPr kumimoji="0" lang="ru-RU" sz="3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модуля </a:t>
            </a:r>
            <a:r>
              <a:rPr lang="en-US" sz="3800" b="1" noProof="0" dirty="0" smtClean="0"/>
              <a:t>M</a:t>
            </a:r>
            <a:r>
              <a:rPr kumimoji="0" lang="en-US" sz="3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L8088s</a:t>
            </a:r>
            <a:endParaRPr kumimoji="0" lang="ru-RU" sz="3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3200" dirty="0" smtClean="0"/>
              <a:t>Стандартный </a:t>
            </a:r>
            <a:r>
              <a:rPr lang="en-US" sz="3200" dirty="0" smtClean="0"/>
              <a:t>SMA-</a:t>
            </a:r>
            <a:r>
              <a:rPr lang="ru-RU" sz="3200" dirty="0" smtClean="0"/>
              <a:t>разъем антенны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3200" dirty="0" smtClean="0"/>
              <a:t>Панель для подключения модуля без пайки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3200" dirty="0" smtClean="0"/>
              <a:t>Светодиодная индикация работы</a:t>
            </a:r>
            <a:endParaRPr lang="ru-RU" sz="3200" dirty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3200" dirty="0" smtClean="0"/>
              <a:t>Единый разъем </a:t>
            </a:r>
            <a:r>
              <a:rPr lang="en-US" sz="3200" dirty="0" smtClean="0"/>
              <a:t>USB-</a:t>
            </a:r>
            <a:r>
              <a:rPr lang="ru-RU" sz="3200" dirty="0" smtClean="0"/>
              <a:t>интерфейса </a:t>
            </a:r>
            <a:r>
              <a:rPr lang="ru-RU" sz="3200" dirty="0"/>
              <a:t>для связи с компьютером и для питания </a:t>
            </a:r>
            <a:r>
              <a:rPr lang="ru-RU" sz="3200" dirty="0" smtClean="0"/>
              <a:t>платы (на компьютере отображается двумя </a:t>
            </a:r>
            <a:r>
              <a:rPr lang="en-US" sz="3200" dirty="0" smtClean="0"/>
              <a:t>COM</a:t>
            </a:r>
            <a:r>
              <a:rPr lang="ru-RU" sz="3200" dirty="0" smtClean="0"/>
              <a:t>-портами)</a:t>
            </a:r>
            <a:endParaRPr lang="ru-RU" sz="3200" dirty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3200" dirty="0"/>
              <a:t>Возможность выбора режимов </a:t>
            </a:r>
            <a:r>
              <a:rPr lang="ru-RU" sz="3200" dirty="0" smtClean="0"/>
              <a:t>работа/программирование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3200" dirty="0"/>
              <a:t>Возможность работы с батареей резервного питания и без батареи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3200" dirty="0" smtClean="0"/>
              <a:t>Возможность </a:t>
            </a:r>
            <a:r>
              <a:rPr lang="ru-RU" sz="3200" dirty="0"/>
              <a:t>подключения оборудования пользователя </a:t>
            </a:r>
            <a:r>
              <a:rPr lang="ru-RU" sz="3200" dirty="0" smtClean="0"/>
              <a:t>ко всем задействованным выводам модуля без пайки</a:t>
            </a:r>
            <a:endParaRPr lang="ru-RU" sz="32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Демонстрационные платы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59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Применяемый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чипсет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Производственный статус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Технические характеристики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Подключение модулей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Демонстрационные платы</a:t>
            </a:r>
          </a:p>
          <a:p>
            <a:r>
              <a:rPr lang="ru-RU" dirty="0"/>
              <a:t>Демонстрационная программа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Особенности применения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Перспективы</a:t>
            </a:r>
          </a:p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0" y="-8683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smtClean="0">
                <a:solidFill>
                  <a:schemeClr val="bg1"/>
                </a:solidFill>
              </a:rPr>
              <a:t>ГЛОНАСС</a:t>
            </a:r>
            <a:r>
              <a:rPr lang="en-US" sz="3600" b="1" dirty="0" smtClean="0">
                <a:solidFill>
                  <a:schemeClr val="bg1"/>
                </a:solidFill>
              </a:rPr>
              <a:t>/GPS</a:t>
            </a:r>
            <a:r>
              <a:rPr lang="ru-RU" sz="3600" b="1" dirty="0" smtClean="0">
                <a:solidFill>
                  <a:schemeClr val="bg1"/>
                </a:solidFill>
              </a:rPr>
              <a:t>-модули НАВИА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Рисунок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3000" r="12500" b="4668"/>
          <a:stretch>
            <a:fillRect/>
          </a:stretch>
        </p:blipFill>
        <p:spPr bwMode="auto">
          <a:xfrm>
            <a:off x="7487816" y="5373215"/>
            <a:ext cx="13319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06" y="6197585"/>
            <a:ext cx="641829" cy="5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64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24744"/>
            <a:ext cx="8229600" cy="51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Внешний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вид диалогового окна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99" y="1700808"/>
            <a:ext cx="6135002" cy="481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Демонстрационная программа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804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24744"/>
            <a:ext cx="8229600" cy="51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2400" dirty="0" smtClean="0"/>
              <a:t>Две версии – стандартная и расширенная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400" dirty="0" smtClean="0"/>
              <a:t>Стандартная версия – только режимы отображения и настроек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2400" dirty="0" smtClean="0"/>
              <a:t>Расширенная версия – режим отображения, режим измерений, режим настроек и режим команд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2400" dirty="0" smtClean="0"/>
              <a:t>Работа как с данными, поступающими по </a:t>
            </a:r>
            <a:r>
              <a:rPr lang="en-US" sz="2400" dirty="0" smtClean="0"/>
              <a:t>COM</a:t>
            </a:r>
            <a:r>
              <a:rPr lang="ru-RU" sz="2400" dirty="0" smtClean="0"/>
              <a:t>-порту, так и с записанными в файл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2400" dirty="0" smtClean="0"/>
              <a:t>Запись результатов в лог-файл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2400" dirty="0" smtClean="0"/>
              <a:t>Возможность организации холодного старта с разными конфигурациями (сбросить альманах, эфемериды, координаты, время в любой комбинации)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ru-RU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ru-RU" sz="2400" dirty="0" smtClean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Демонстрационная программа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915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23528" y="841423"/>
            <a:ext cx="8515672" cy="543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ru-RU" sz="3200" dirty="0" smtClean="0"/>
              <a:t>Режим </a:t>
            </a:r>
            <a:r>
              <a:rPr lang="ru-RU" sz="3200" dirty="0"/>
              <a:t>отображения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74" y="1628800"/>
            <a:ext cx="5219700" cy="194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597" y="4099870"/>
            <a:ext cx="3225527" cy="202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7" y="2348881"/>
            <a:ext cx="516680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Демонстрационная программа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544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124744"/>
            <a:ext cx="8229600" cy="51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3200" b="1" dirty="0" smtClean="0"/>
              <a:t>Режим </a:t>
            </a:r>
            <a:r>
              <a:rPr lang="ru-RU" sz="3200" b="1" dirty="0"/>
              <a:t>отображения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400" dirty="0"/>
              <a:t>Настройка работы </a:t>
            </a:r>
            <a:r>
              <a:rPr lang="ru-RU" sz="2400" dirty="0" smtClean="0"/>
              <a:t>модуля (скорость обмена, набор сообщений, принимаемые спутниковые группировки, настройка сигнала 1</a:t>
            </a:r>
            <a:r>
              <a:rPr lang="en-US" sz="2400" dirty="0" smtClean="0"/>
              <a:t>PPS</a:t>
            </a:r>
            <a:r>
              <a:rPr lang="ru-RU" sz="2400" dirty="0" smtClean="0"/>
              <a:t>)</a:t>
            </a:r>
            <a:endParaRPr lang="ru-RU" sz="2400" dirty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400" dirty="0"/>
              <a:t>Отображение поступающей </a:t>
            </a:r>
            <a:r>
              <a:rPr lang="ru-RU" sz="2400" dirty="0" smtClean="0"/>
              <a:t>информации (координаты, режим 2</a:t>
            </a:r>
            <a:r>
              <a:rPr lang="en-US" sz="2400" dirty="0" smtClean="0"/>
              <a:t>D/3D</a:t>
            </a:r>
            <a:r>
              <a:rPr lang="ru-RU" sz="2400" dirty="0" smtClean="0"/>
              <a:t>, видимые спутники – расположение и сила сигнала)</a:t>
            </a:r>
            <a:endParaRPr lang="ru-RU" sz="2400" dirty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400" dirty="0"/>
              <a:t>Графическое отображение поступающих координат </a:t>
            </a:r>
            <a:r>
              <a:rPr lang="ru-RU" sz="2400" dirty="0" smtClean="0"/>
              <a:t>точек (регулируемый масштаб)</a:t>
            </a:r>
            <a:endParaRPr lang="ru-RU" sz="2400" dirty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400" dirty="0"/>
              <a:t>Запись лог-файлов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400" dirty="0"/>
              <a:t>Измерение времени старта (холодный, теплый, горячий)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Демонстрационная программа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041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89623"/>
            <a:ext cx="8229600" cy="49036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Новейшая разработка компании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ru-RU" dirty="0" smtClean="0"/>
              <a:t> </a:t>
            </a:r>
            <a:r>
              <a:rPr lang="en-US" dirty="0" smtClean="0"/>
              <a:t>STMicroelectronics</a:t>
            </a:r>
          </a:p>
          <a:p>
            <a:r>
              <a:rPr lang="ru-RU" dirty="0" smtClean="0"/>
              <a:t>Однокорпусное решение </a:t>
            </a:r>
            <a:r>
              <a:rPr lang="en-US" dirty="0" smtClean="0"/>
              <a:t>STA8088FG</a:t>
            </a:r>
          </a:p>
          <a:p>
            <a:r>
              <a:rPr lang="ru-RU" dirty="0" smtClean="0"/>
              <a:t>Частотозадающие компоненты </a:t>
            </a:r>
          </a:p>
          <a:p>
            <a:pPr>
              <a:buNone/>
            </a:pPr>
            <a:r>
              <a:rPr lang="ru-RU" dirty="0" smtClean="0"/>
              <a:t>	компании </a:t>
            </a:r>
            <a:r>
              <a:rPr lang="en-US" dirty="0" smtClean="0"/>
              <a:t>NDK</a:t>
            </a:r>
          </a:p>
          <a:p>
            <a:r>
              <a:rPr lang="ru-RU" dirty="0" smtClean="0"/>
              <a:t>Пассивные компоненты </a:t>
            </a:r>
            <a:r>
              <a:rPr lang="en-US" dirty="0" smtClean="0"/>
              <a:t>Murata</a:t>
            </a:r>
            <a:endParaRPr lang="ru-RU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6165304"/>
            <a:ext cx="792088" cy="50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778724" y="1988865"/>
            <a:ext cx="1923256" cy="144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7" name="Picture 2" descr="http://ewh.ieee.org/conf/vppc/Logo/MURAT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22" y="5274234"/>
            <a:ext cx="1123330" cy="5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\\heap\Holding\Служба маркетинга\Реклама\логотипы\NDK_new_logo_smal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174" l="0" r="100000">
                        <a14:foregroundMark x1="48279" y1="48760" x2="48279" y2="48760"/>
                        <a14:foregroundMark x1="59698" y1="55096" x2="59698" y2="55096"/>
                        <a14:foregroundMark x1="64316" y1="51515" x2="64316" y2="51515"/>
                        <a14:foregroundMark x1="73300" y1="44628" x2="73300" y2="44628"/>
                        <a14:foregroundMark x1="85978" y1="44628" x2="85978" y2="44628"/>
                        <a14:foregroundMark x1="92527" y1="36088" x2="92527" y2="36088"/>
                        <a14:foregroundMark x1="83879" y1="35537" x2="83879" y2="35537"/>
                        <a14:foregroundMark x1="88497" y1="68871" x2="88497" y2="68871"/>
                        <a14:foregroundMark x1="41394" y1="68320" x2="46683" y2="31405"/>
                        <a14:foregroundMark x1="46683" y1="31405" x2="51805" y2="68320"/>
                        <a14:foregroundMark x1="51805" y1="68320" x2="52645" y2="61433"/>
                        <a14:foregroundMark x1="67506" y1="31956" x2="59026" y2="65014"/>
                        <a14:foregroundMark x1="74391" y1="39394" x2="68514" y2="65565"/>
                        <a14:foregroundMark x1="84551" y1="36088" x2="78925" y2="71350"/>
                        <a14:foregroundMark x1="95130" y1="30854" x2="88077" y2="49862"/>
                        <a14:foregroundMark x1="88077" y1="49862" x2="89337" y2="68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793128"/>
            <a:ext cx="1350365" cy="41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9641"/>
            <a:ext cx="8229600" cy="706090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smtClean="0">
                <a:solidFill>
                  <a:schemeClr val="bg1"/>
                </a:solidFill>
              </a:rPr>
              <a:t>Применяемый </a:t>
            </a:r>
            <a:r>
              <a:rPr lang="ru-RU" sz="3600" b="1" dirty="0" err="1" smtClean="0">
                <a:solidFill>
                  <a:schemeClr val="bg1"/>
                </a:solidFill>
              </a:rPr>
              <a:t>чипсет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639">
                        <a14:foregroundMark x1="7581" y1="43662" x2="12635" y2="4930"/>
                        <a14:foregroundMark x1="22744" y1="4930" x2="22744" y2="4930"/>
                        <a14:foregroundMark x1="17329" y1="4930" x2="17329" y2="4930"/>
                        <a14:foregroundMark x1="12274" y1="45070" x2="12274" y2="45070"/>
                        <a14:foregroundMark x1="3610" y1="45070" x2="3610" y2="45070"/>
                        <a14:foregroundMark x1="2527" y1="5634" x2="2527" y2="5634"/>
                        <a14:foregroundMark x1="722" y1="12676" x2="722" y2="12676"/>
                        <a14:foregroundMark x1="19495" y1="35915" x2="19495" y2="35915"/>
                        <a14:foregroundMark x1="46209" y1="38732" x2="46209" y2="38732"/>
                        <a14:foregroundMark x1="59567" y1="31690" x2="59567" y2="31690"/>
                        <a14:foregroundMark x1="79422" y1="16197" x2="79422" y2="16197"/>
                        <a14:foregroundMark x1="80144" y1="7042" x2="75812" y2="41549"/>
                        <a14:foregroundMark x1="93141" y1="6338" x2="88448" y2="42254"/>
                        <a14:foregroundMark x1="69675" y1="25352" x2="67870" y2="3873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35897" y="1124743"/>
            <a:ext cx="1930844" cy="98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639">
                        <a14:foregroundMark x1="7581" y1="43662" x2="12635" y2="4930"/>
                        <a14:foregroundMark x1="22744" y1="4930" x2="22744" y2="4930"/>
                        <a14:foregroundMark x1="17329" y1="4930" x2="17329" y2="4930"/>
                        <a14:foregroundMark x1="12274" y1="45070" x2="12274" y2="45070"/>
                        <a14:foregroundMark x1="3610" y1="45070" x2="3610" y2="45070"/>
                        <a14:foregroundMark x1="2527" y1="5634" x2="2527" y2="5634"/>
                        <a14:foregroundMark x1="722" y1="12676" x2="722" y2="12676"/>
                        <a14:foregroundMark x1="19495" y1="35915" x2="19495" y2="35915"/>
                        <a14:foregroundMark x1="46209" y1="38732" x2="46209" y2="38732"/>
                        <a14:foregroundMark x1="59567" y1="31690" x2="59567" y2="31690"/>
                        <a14:foregroundMark x1="79422" y1="16197" x2="79422" y2="16197"/>
                        <a14:foregroundMark x1="80144" y1="7042" x2="75812" y2="41549"/>
                        <a14:foregroundMark x1="93141" y1="6338" x2="88448" y2="42254"/>
                        <a14:foregroundMark x1="69675" y1="25352" x2="67870" y2="3873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75754" y="6165304"/>
            <a:ext cx="1111856" cy="56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908720"/>
            <a:ext cx="8229600" cy="536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ru-RU" sz="3200" dirty="0" smtClean="0"/>
              <a:t>Режим измерений</a:t>
            </a:r>
          </a:p>
          <a:p>
            <a:pPr lvl="0">
              <a:spcBef>
                <a:spcPct val="20000"/>
              </a:spcBef>
              <a:defRPr/>
            </a:pPr>
            <a:endParaRPr lang="ru-R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3" t="21853" r="31577" b="25721"/>
          <a:stretch/>
        </p:blipFill>
        <p:spPr bwMode="auto">
          <a:xfrm>
            <a:off x="1736097" y="1622677"/>
            <a:ext cx="5671805" cy="453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Демонстрационная программа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953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908720"/>
            <a:ext cx="8229600" cy="536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3200" b="1" dirty="0" smtClean="0"/>
              <a:t>Режим </a:t>
            </a:r>
            <a:r>
              <a:rPr lang="ru-RU" sz="3200" b="1" dirty="0"/>
              <a:t>измерений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400" dirty="0"/>
              <a:t>Циклическое измерение времени старта (холодный, теплый, горячий</a:t>
            </a:r>
            <a:r>
              <a:rPr lang="ru-RU" sz="2400" dirty="0" smtClean="0"/>
              <a:t>) с выдачей результатов времен старта: «минимальное», «максимальное», «среднее»</a:t>
            </a:r>
            <a:endParaRPr lang="ru-RU" sz="2400" dirty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400" dirty="0"/>
              <a:t>Контроль пропуска точек (провалы трека</a:t>
            </a:r>
            <a:r>
              <a:rPr lang="ru-RU" sz="2400" dirty="0" smtClean="0"/>
              <a:t>) с настройкой порога обнаружения</a:t>
            </a:r>
            <a:endParaRPr lang="ru-RU" sz="2400" dirty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400" dirty="0"/>
              <a:t>Сравнение двух треков  </a:t>
            </a:r>
            <a:r>
              <a:rPr lang="ru-RU" sz="2400" dirty="0" smtClean="0"/>
              <a:t>с одинаковыми временами записанных точек (</a:t>
            </a:r>
            <a:r>
              <a:rPr lang="ru-RU" sz="2400" dirty="0"/>
              <a:t>определение отклонения) 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400" dirty="0"/>
              <a:t>Управление модулем (передача любых команд на модуль)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400" dirty="0"/>
              <a:t>Запись полных лог-файлов (</a:t>
            </a:r>
            <a:r>
              <a:rPr lang="en-US" sz="2400" dirty="0"/>
              <a:t>COM-</a:t>
            </a:r>
            <a:r>
              <a:rPr lang="ru-RU" sz="2400" dirty="0"/>
              <a:t>порты, все сообщения, только </a:t>
            </a:r>
            <a:r>
              <a:rPr lang="en-US" sz="2400" dirty="0"/>
              <a:t>NMEA, Debug, </a:t>
            </a:r>
            <a:r>
              <a:rPr lang="ru-RU" sz="2400" dirty="0"/>
              <a:t>пропущенные точки, результаты измерения </a:t>
            </a:r>
            <a:r>
              <a:rPr lang="en-US" sz="2400" dirty="0"/>
              <a:t>TTFF </a:t>
            </a:r>
            <a:r>
              <a:rPr lang="ru-RU" sz="2400" dirty="0"/>
              <a:t>рестартов)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Демонстрационная программа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0924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Применяемый чипсет</a:t>
            </a:r>
          </a:p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Производственный статус</a:t>
            </a:r>
          </a:p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Технические характеристики</a:t>
            </a:r>
          </a:p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Подключение модулей</a:t>
            </a:r>
          </a:p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Демонстрационные платы</a:t>
            </a:r>
          </a:p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Демонстрационная программа</a:t>
            </a:r>
          </a:p>
          <a:p>
            <a:r>
              <a:rPr lang="ru-RU" dirty="0" smtClean="0"/>
              <a:t>Особенности </a:t>
            </a:r>
            <a:r>
              <a:rPr lang="ru-RU" dirty="0"/>
              <a:t>применения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Перспективы</a:t>
            </a:r>
          </a:p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0" y="-8683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smtClean="0">
                <a:solidFill>
                  <a:schemeClr val="bg1"/>
                </a:solidFill>
              </a:rPr>
              <a:t>ГЛОНАСС</a:t>
            </a:r>
            <a:r>
              <a:rPr lang="en-US" sz="3600" b="1" dirty="0" smtClean="0">
                <a:solidFill>
                  <a:schemeClr val="bg1"/>
                </a:solidFill>
              </a:rPr>
              <a:t>/GPS</a:t>
            </a:r>
            <a:r>
              <a:rPr lang="ru-RU" sz="3600" b="1" dirty="0" smtClean="0">
                <a:solidFill>
                  <a:schemeClr val="bg1"/>
                </a:solidFill>
              </a:rPr>
              <a:t>-модули НАВИА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Рисунок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3000" r="12500" b="4668"/>
          <a:stretch>
            <a:fillRect/>
          </a:stretch>
        </p:blipFill>
        <p:spPr bwMode="auto">
          <a:xfrm>
            <a:off x="7487816" y="5373215"/>
            <a:ext cx="13319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06" y="6197585"/>
            <a:ext cx="641829" cy="5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98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67544" y="1268760"/>
            <a:ext cx="8280920" cy="50098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457200" lvl="0" indent="-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800" dirty="0" smtClean="0"/>
              <a:t>Вывод модуля </a:t>
            </a:r>
            <a:r>
              <a:rPr lang="en-US" sz="2800" dirty="0" smtClean="0"/>
              <a:t>TXD1 </a:t>
            </a:r>
            <a:r>
              <a:rPr lang="ru-RU" sz="2800" dirty="0" smtClean="0"/>
              <a:t>(и опционально </a:t>
            </a:r>
            <a:r>
              <a:rPr lang="en-US" sz="2800" dirty="0" smtClean="0"/>
              <a:t>TxD0</a:t>
            </a:r>
            <a:r>
              <a:rPr lang="ru-RU" sz="2800" dirty="0" smtClean="0"/>
              <a:t>) должны быть подсоединены ко входам </a:t>
            </a:r>
            <a:r>
              <a:rPr lang="en-US" sz="2800" dirty="0" err="1" smtClean="0"/>
              <a:t>RxD</a:t>
            </a:r>
            <a:r>
              <a:rPr lang="en-US" sz="2800" dirty="0" smtClean="0"/>
              <a:t> </a:t>
            </a:r>
            <a:r>
              <a:rPr lang="ru-RU" sz="2800" dirty="0" smtClean="0"/>
              <a:t>контроллера.</a:t>
            </a:r>
          </a:p>
          <a:p>
            <a:pPr marL="457200" lvl="0" indent="-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800" dirty="0" smtClean="0"/>
              <a:t>Выводы модуля </a:t>
            </a:r>
            <a:r>
              <a:rPr lang="en-US" sz="2800" dirty="0" smtClean="0"/>
              <a:t>RxD1</a:t>
            </a:r>
            <a:r>
              <a:rPr lang="ru-RU" sz="2800" dirty="0" smtClean="0"/>
              <a:t> и </a:t>
            </a:r>
            <a:r>
              <a:rPr lang="en-US" sz="2800" dirty="0" smtClean="0"/>
              <a:t>RxD0</a:t>
            </a:r>
            <a:r>
              <a:rPr lang="ru-RU" sz="2800" dirty="0" smtClean="0"/>
              <a:t>, если они применяются в системе,</a:t>
            </a:r>
            <a:r>
              <a:rPr lang="en-US" sz="2800" dirty="0" smtClean="0"/>
              <a:t> </a:t>
            </a:r>
            <a:r>
              <a:rPr lang="ru-RU" sz="2800" dirty="0" smtClean="0"/>
              <a:t>должны быть подсоединены в выходам </a:t>
            </a:r>
            <a:r>
              <a:rPr lang="en-US" sz="2800" dirty="0" err="1" smtClean="0"/>
              <a:t>TxD</a:t>
            </a:r>
            <a:r>
              <a:rPr lang="en-US" sz="2800" dirty="0" smtClean="0"/>
              <a:t> </a:t>
            </a:r>
            <a:r>
              <a:rPr lang="ru-RU" sz="2800" dirty="0" smtClean="0"/>
              <a:t>контроллера, имеющим возможность перевода в состояние «Вход» или «</a:t>
            </a:r>
            <a:r>
              <a:rPr lang="en-US" sz="2800" dirty="0" smtClean="0"/>
              <a:t>Z</a:t>
            </a:r>
            <a:r>
              <a:rPr lang="ru-RU" sz="2800" dirty="0" smtClean="0"/>
              <a:t>-состояние». </a:t>
            </a:r>
            <a:endParaRPr lang="ru-RU" sz="2800" dirty="0"/>
          </a:p>
          <a:p>
            <a:pPr marL="457200" lvl="0" indent="-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800" dirty="0" smtClean="0"/>
              <a:t>Вывод модуля 1</a:t>
            </a:r>
            <a:r>
              <a:rPr lang="en-US" sz="2800" dirty="0" smtClean="0"/>
              <a:t>PPS</a:t>
            </a:r>
            <a:r>
              <a:rPr lang="ru-RU" sz="2800" dirty="0" smtClean="0"/>
              <a:t>, если он применяется в системе,</a:t>
            </a:r>
            <a:r>
              <a:rPr lang="en-US" sz="2800" dirty="0" smtClean="0"/>
              <a:t> </a:t>
            </a:r>
            <a:r>
              <a:rPr lang="ru-RU" sz="2800" dirty="0" smtClean="0"/>
              <a:t>должен быть подсоединен ко входу контроллера.</a:t>
            </a:r>
          </a:p>
          <a:p>
            <a:pPr marL="457200" lvl="0" indent="-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800" dirty="0" smtClean="0"/>
              <a:t>Вывод </a:t>
            </a:r>
            <a:r>
              <a:rPr lang="en-US" sz="2800" dirty="0" smtClean="0"/>
              <a:t>/Reset</a:t>
            </a:r>
            <a:r>
              <a:rPr lang="ru-RU" sz="2800" dirty="0" smtClean="0"/>
              <a:t>, если он применяется в системе,</a:t>
            </a:r>
            <a:r>
              <a:rPr lang="en-US" sz="2800" dirty="0" smtClean="0"/>
              <a:t> </a:t>
            </a:r>
            <a:r>
              <a:rPr lang="ru-RU" sz="2800" dirty="0" smtClean="0"/>
              <a:t>должен быть подключен к выходу, имеющему достаточную нагрузочную способность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837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95536" y="1268760"/>
            <a:ext cx="8581562" cy="5009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2800" noProof="0" dirty="0" smtClean="0"/>
              <a:t>Исключить возможность «фантомного питания» модуля через выводы </a:t>
            </a:r>
            <a:r>
              <a:rPr lang="en-US" sz="2800" noProof="0" dirty="0" smtClean="0"/>
              <a:t>TXD0 (TX0), TXD1 (TX1), RXD0 (RX0), RXD1 (RX1), 1PPS, GNSS Status </a:t>
            </a:r>
          </a:p>
          <a:p>
            <a:pPr marL="447675" lvl="0" indent="-447675">
              <a:spcBef>
                <a:spcPct val="20000"/>
              </a:spcBef>
              <a:buFont typeface="Arial" pitchFamily="34" charset="0"/>
              <a:buChar char="•"/>
            </a:pPr>
            <a:r>
              <a:rPr lang="ru-RU" sz="2800" dirty="0" smtClean="0"/>
              <a:t>Выполнить временную диаграмму начального старта для выбора режима функционирования – выводы </a:t>
            </a:r>
            <a:r>
              <a:rPr lang="en-US" sz="2800" dirty="0" smtClean="0"/>
              <a:t>TXD0 (TX0), TXD1 (TX1), </a:t>
            </a:r>
            <a:r>
              <a:rPr lang="ru-RU" sz="2800" dirty="0" smtClean="0"/>
              <a:t>/</a:t>
            </a:r>
            <a:r>
              <a:rPr lang="en-US" sz="2800" dirty="0" smtClean="0"/>
              <a:t>RST</a:t>
            </a:r>
          </a:p>
          <a:p>
            <a:pPr marL="447675" lvl="0" indent="-447675">
              <a:spcBef>
                <a:spcPct val="20000"/>
              </a:spcBef>
              <a:buFont typeface="Arial" pitchFamily="34" charset="0"/>
              <a:buChar char="•"/>
            </a:pPr>
            <a:r>
              <a:rPr lang="ru-RU" sz="2800" dirty="0" smtClean="0"/>
              <a:t>Не допускать перегрузки цепи питания активной антенны (срабатывания самовосстанавливающегося предохранителя) при работе с источником сигнала, имеющим низкое выходное сопротивление по постоянному току</a:t>
            </a:r>
            <a:endParaRPr kumimoji="0" lang="ru-RU" sz="28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705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45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67544" y="1268760"/>
            <a:ext cx="8424936" cy="5081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800" dirty="0" smtClean="0"/>
              <a:t>Включение без </a:t>
            </a:r>
            <a:r>
              <a:rPr lang="ru-RU" sz="2800" dirty="0"/>
              <a:t>применения </a:t>
            </a:r>
            <a:r>
              <a:rPr lang="ru-RU" sz="2800" dirty="0" smtClean="0"/>
              <a:t>батарейного питания </a:t>
            </a:r>
            <a:r>
              <a:rPr lang="en-US" sz="2800" dirty="0" err="1" smtClean="0"/>
              <a:t>Vbat</a:t>
            </a:r>
            <a:r>
              <a:rPr lang="en-US" sz="2800" dirty="0" smtClean="0"/>
              <a:t> RTC</a:t>
            </a:r>
            <a:r>
              <a:rPr lang="ru-RU" sz="2800" dirty="0" smtClean="0"/>
              <a:t>.</a:t>
            </a:r>
          </a:p>
          <a:p>
            <a:r>
              <a:rPr lang="ru-RU" sz="2800" dirty="0" smtClean="0"/>
              <a:t>При длительности нарастания напряжения питания не более 10 </a:t>
            </a:r>
            <a:r>
              <a:rPr lang="ru-RU" sz="2800" dirty="0" err="1" smtClean="0"/>
              <a:t>мс</a:t>
            </a:r>
            <a:r>
              <a:rPr lang="ru-RU" sz="2800" dirty="0" smtClean="0"/>
              <a:t> подача сигнала </a:t>
            </a:r>
            <a:r>
              <a:rPr lang="en-US" sz="2800" dirty="0" smtClean="0"/>
              <a:t>/Reset </a:t>
            </a:r>
            <a:r>
              <a:rPr lang="ru-RU" sz="2800" dirty="0" smtClean="0"/>
              <a:t>не требуется. </a:t>
            </a:r>
          </a:p>
          <a:p>
            <a:r>
              <a:rPr kumimoji="0" lang="ru-RU" sz="2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Если длительность нарастания напряжения питания превышает</a:t>
            </a:r>
            <a:r>
              <a:rPr kumimoji="0" lang="ru-RU" sz="28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10 </a:t>
            </a:r>
            <a:r>
              <a:rPr kumimoji="0" lang="ru-RU" sz="280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</a:rPr>
              <a:t>мс</a:t>
            </a:r>
            <a:r>
              <a:rPr kumimoji="0" lang="ru-RU" sz="28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</a:rPr>
              <a:t>, подача сигнала </a:t>
            </a:r>
            <a:r>
              <a:rPr kumimoji="0" lang="en-US" sz="28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</a:rPr>
              <a:t>/Reset </a:t>
            </a:r>
            <a:r>
              <a:rPr kumimoji="0" lang="ru-RU" sz="28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</a:rPr>
              <a:t>обязательна.</a:t>
            </a:r>
            <a:endParaRPr kumimoji="0" lang="ru-RU" sz="28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3896454"/>
            <a:ext cx="6698192" cy="284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18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46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67544" y="1268760"/>
            <a:ext cx="8424936" cy="5081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800" dirty="0" smtClean="0"/>
              <a:t>Включение с применением батарейного питания </a:t>
            </a:r>
            <a:r>
              <a:rPr lang="en-US" sz="2800" dirty="0" err="1" smtClean="0"/>
              <a:t>Vbat</a:t>
            </a:r>
            <a:r>
              <a:rPr lang="en-US" sz="2800" dirty="0" smtClean="0"/>
              <a:t> RTC</a:t>
            </a:r>
            <a:r>
              <a:rPr lang="ru-RU" sz="2800" dirty="0" smtClean="0"/>
              <a:t>.</a:t>
            </a:r>
          </a:p>
          <a:p>
            <a:r>
              <a:rPr lang="ru-RU" sz="2800" dirty="0" smtClean="0"/>
              <a:t>При подключении напряжения батарейного питания </a:t>
            </a:r>
            <a:r>
              <a:rPr lang="en-US" sz="2800" dirty="0" err="1" smtClean="0"/>
              <a:t>Vbat</a:t>
            </a:r>
            <a:r>
              <a:rPr lang="en-US" sz="2800" dirty="0" smtClean="0"/>
              <a:t> RTC </a:t>
            </a:r>
            <a:r>
              <a:rPr lang="ru-RU" sz="2800" dirty="0" smtClean="0"/>
              <a:t>до подключения напряжения питания модуля подача сигнала </a:t>
            </a:r>
            <a:r>
              <a:rPr lang="en-US" sz="2800" dirty="0" smtClean="0"/>
              <a:t>/Reset </a:t>
            </a:r>
            <a:r>
              <a:rPr lang="ru-RU" sz="2800" dirty="0" smtClean="0"/>
              <a:t>требуется. 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79" y="3464496"/>
            <a:ext cx="736282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51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47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67544" y="1268760"/>
            <a:ext cx="8424936" cy="5081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800" dirty="0" smtClean="0"/>
              <a:t>Включение с применением батарейного питания </a:t>
            </a:r>
            <a:r>
              <a:rPr lang="en-US" sz="2800" dirty="0" err="1" smtClean="0"/>
              <a:t>Vbat</a:t>
            </a:r>
            <a:r>
              <a:rPr lang="en-US" sz="2800" dirty="0" smtClean="0"/>
              <a:t> RTC</a:t>
            </a:r>
            <a:r>
              <a:rPr lang="ru-RU" sz="2800" dirty="0" smtClean="0"/>
              <a:t>.</a:t>
            </a:r>
          </a:p>
          <a:p>
            <a:r>
              <a:rPr lang="ru-RU" sz="2800" dirty="0" smtClean="0"/>
              <a:t>При подключении напряжения батарейного питания </a:t>
            </a:r>
            <a:r>
              <a:rPr lang="en-US" sz="2800" dirty="0" err="1" smtClean="0"/>
              <a:t>Vbat</a:t>
            </a:r>
            <a:r>
              <a:rPr lang="en-US" sz="2800" dirty="0" smtClean="0"/>
              <a:t> RTC </a:t>
            </a:r>
            <a:r>
              <a:rPr lang="ru-RU" sz="2800" dirty="0"/>
              <a:t>одновременно </a:t>
            </a:r>
            <a:r>
              <a:rPr lang="ru-RU" sz="2800" dirty="0" smtClean="0"/>
              <a:t>или </a:t>
            </a:r>
            <a:r>
              <a:rPr lang="ru-RU" sz="2800" dirty="0"/>
              <a:t>после  </a:t>
            </a:r>
            <a:r>
              <a:rPr lang="ru-RU" sz="2800" dirty="0" smtClean="0"/>
              <a:t>подключения </a:t>
            </a:r>
            <a:r>
              <a:rPr lang="ru-RU" sz="2800" dirty="0"/>
              <a:t>напряжения питания модуля </a:t>
            </a:r>
            <a:r>
              <a:rPr lang="ru-RU" sz="2800" dirty="0" smtClean="0"/>
              <a:t>подача сигнала </a:t>
            </a:r>
            <a:r>
              <a:rPr lang="en-US" sz="2800" dirty="0" smtClean="0"/>
              <a:t>/Reset </a:t>
            </a:r>
            <a:r>
              <a:rPr lang="ru-RU" sz="2800" dirty="0" smtClean="0"/>
              <a:t>не требуется. 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0" y="3933056"/>
            <a:ext cx="7446963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69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492478" y="1496858"/>
            <a:ext cx="822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В момент </a:t>
            </a:r>
            <a:r>
              <a:rPr lang="ru-RU" sz="2800" dirty="0" smtClean="0"/>
              <a:t>формирования сигнала /</a:t>
            </a:r>
            <a:r>
              <a:rPr lang="ru-RU" sz="2800" dirty="0" err="1" smtClean="0"/>
              <a:t>Reset</a:t>
            </a:r>
            <a:r>
              <a:rPr lang="ru-RU" sz="2800" dirty="0" smtClean="0"/>
              <a:t> </a:t>
            </a:r>
            <a:r>
              <a:rPr lang="ru-RU" sz="2800" dirty="0"/>
              <a:t>или включения напряжения питания, если батарейное питание не </a:t>
            </a:r>
            <a:r>
              <a:rPr lang="ru-RU" sz="2800" dirty="0" smtClean="0"/>
              <a:t>применяется, </a:t>
            </a:r>
            <a:r>
              <a:rPr lang="ru-RU" sz="2800" dirty="0"/>
              <a:t>выводы Tx0 и Tx1 не должны быть нагружены на землю (они должны быть "свободны", т.е. нагружены на входы ЗАПИТАННОГО последующего оборудования, например, контроллера).</a:t>
            </a:r>
          </a:p>
          <a:p>
            <a:r>
              <a:rPr lang="ru-RU" sz="2800" dirty="0"/>
              <a:t>В модуле установлены резисторы подтяжки (</a:t>
            </a:r>
            <a:r>
              <a:rPr lang="en-US" sz="2800" dirty="0"/>
              <a:t>pull up)</a:t>
            </a:r>
            <a:r>
              <a:rPr lang="ru-RU" sz="2800" dirty="0"/>
              <a:t> 10кОм на питание +3,3В. Нагрузка на выводы </a:t>
            </a:r>
            <a:r>
              <a:rPr lang="en-US" sz="2800" dirty="0"/>
              <a:t>Tx0 </a:t>
            </a:r>
            <a:r>
              <a:rPr lang="ru-RU" sz="2800" dirty="0"/>
              <a:t>и </a:t>
            </a:r>
            <a:r>
              <a:rPr lang="en-US" sz="2800" dirty="0"/>
              <a:t>Tx1</a:t>
            </a:r>
            <a:r>
              <a:rPr lang="ru-RU" sz="2800" dirty="0"/>
              <a:t> не должна быть более 10мкА.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6756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539552" y="1997839"/>
            <a:ext cx="81472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На </a:t>
            </a:r>
            <a:r>
              <a:rPr lang="ru-RU" sz="2800" dirty="0"/>
              <a:t>входе разрешения работы ENA (ON/OFF) для включения модуля должно присутствовать напряжение не менее 2В. В модуле этот вход имеет подтяжку на землю (</a:t>
            </a:r>
            <a:r>
              <a:rPr lang="ru-RU" sz="2800" dirty="0" err="1"/>
              <a:t>pull</a:t>
            </a:r>
            <a:r>
              <a:rPr lang="ru-RU" sz="2800" dirty="0"/>
              <a:t> </a:t>
            </a:r>
            <a:r>
              <a:rPr lang="ru-RU" sz="2800" dirty="0" err="1"/>
              <a:t>down</a:t>
            </a:r>
            <a:r>
              <a:rPr lang="ru-RU" sz="2800" dirty="0"/>
              <a:t>) 10кОм – если сигнал включения подается с выхода </a:t>
            </a:r>
            <a:r>
              <a:rPr lang="ru-RU" sz="2800" dirty="0" err="1"/>
              <a:t>высокоомного</a:t>
            </a:r>
            <a:r>
              <a:rPr lang="ru-RU" sz="2800" dirty="0"/>
              <a:t> источника, может не хватить выходного тока для формирования требуемого значения напряжения на данном выводе.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69286" y="742420"/>
            <a:ext cx="5633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модуль </a:t>
            </a:r>
            <a:r>
              <a:rPr lang="en-US" sz="3200" b="1" dirty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4229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21744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b="1" dirty="0" smtClean="0"/>
              <a:t>Основные преимущества</a:t>
            </a:r>
          </a:p>
          <a:p>
            <a:r>
              <a:rPr lang="ru-RU" dirty="0" smtClean="0"/>
              <a:t>Разработан одним из крупнейших в мире производителей микросхем</a:t>
            </a:r>
          </a:p>
          <a:p>
            <a:r>
              <a:rPr lang="ru-RU" dirty="0" smtClean="0"/>
              <a:t>Производственные мощности </a:t>
            </a:r>
            <a:r>
              <a:rPr lang="en-US" dirty="0" smtClean="0"/>
              <a:t>STMicroelectronics </a:t>
            </a:r>
            <a:r>
              <a:rPr lang="ru-RU" dirty="0" smtClean="0"/>
              <a:t>позволяют выпускать требуемые рынком объемы</a:t>
            </a:r>
          </a:p>
          <a:p>
            <a:r>
              <a:rPr lang="ru-RU" dirty="0" smtClean="0"/>
              <a:t>Техническая поддержка от </a:t>
            </a:r>
            <a:r>
              <a:rPr lang="en-US" dirty="0" smtClean="0"/>
              <a:t>STMicroelectronics</a:t>
            </a:r>
            <a:endParaRPr lang="ru-RU" dirty="0" smtClean="0"/>
          </a:p>
          <a:p>
            <a:r>
              <a:rPr lang="ru-RU" dirty="0" smtClean="0"/>
              <a:t>Поддержка систем ГЛОНАСС, </a:t>
            </a:r>
            <a:r>
              <a:rPr lang="en-US" dirty="0" smtClean="0"/>
              <a:t>GPS, GALILEO, QZSS</a:t>
            </a:r>
            <a:r>
              <a:rPr lang="ru-RU" dirty="0" smtClean="0"/>
              <a:t>, в перспективе возможна поддержка </a:t>
            </a:r>
            <a:r>
              <a:rPr lang="en-US" dirty="0" smtClean="0"/>
              <a:t>Compass (</a:t>
            </a:r>
            <a:r>
              <a:rPr lang="en-US" dirty="0" err="1" smtClean="0"/>
              <a:t>BeiDou</a:t>
            </a:r>
            <a:r>
              <a:rPr lang="en-US" dirty="0" smtClean="0"/>
              <a:t>)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6165304"/>
            <a:ext cx="792088" cy="50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0" y="38884"/>
            <a:ext cx="8229600" cy="634082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Применяемый </a:t>
            </a:r>
            <a:r>
              <a:rPr lang="ru-RU" sz="3200" b="1" dirty="0" err="1" smtClean="0">
                <a:solidFill>
                  <a:schemeClr val="bg1"/>
                </a:solidFill>
              </a:rPr>
              <a:t>чипсет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639">
                        <a14:foregroundMark x1="7581" y1="43662" x2="12635" y2="4930"/>
                        <a14:foregroundMark x1="22744" y1="4930" x2="22744" y2="4930"/>
                        <a14:foregroundMark x1="17329" y1="4930" x2="17329" y2="4930"/>
                        <a14:foregroundMark x1="12274" y1="45070" x2="12274" y2="45070"/>
                        <a14:foregroundMark x1="3610" y1="45070" x2="3610" y2="45070"/>
                        <a14:foregroundMark x1="2527" y1="5634" x2="2527" y2="5634"/>
                        <a14:foregroundMark x1="722" y1="12676" x2="722" y2="12676"/>
                        <a14:foregroundMark x1="19495" y1="35915" x2="19495" y2="35915"/>
                        <a14:foregroundMark x1="46209" y1="38732" x2="46209" y2="38732"/>
                        <a14:foregroundMark x1="59567" y1="31690" x2="59567" y2="31690"/>
                        <a14:foregroundMark x1="79422" y1="16197" x2="79422" y2="16197"/>
                        <a14:foregroundMark x1="80144" y1="7042" x2="75812" y2="41549"/>
                        <a14:foregroundMark x1="93141" y1="6338" x2="88448" y2="42254"/>
                        <a14:foregroundMark x1="69675" y1="25352" x2="67870" y2="3873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75754" y="6165304"/>
            <a:ext cx="1111856" cy="56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0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611560" y="2132856"/>
            <a:ext cx="77048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При состоянии модуля "питание +3,3В выключено" ни на какие выводы, кроме входа батарейного </a:t>
            </a:r>
            <a:r>
              <a:rPr lang="ru-RU" sz="2800" dirty="0" smtClean="0"/>
              <a:t>питания</a:t>
            </a:r>
            <a:r>
              <a:rPr lang="en-US" sz="2800" dirty="0" smtClean="0"/>
              <a:t> </a:t>
            </a:r>
            <a:r>
              <a:rPr lang="en-US" sz="2800" dirty="0" err="1" smtClean="0"/>
              <a:t>Vbat</a:t>
            </a:r>
            <a:r>
              <a:rPr lang="en-US" sz="2800" dirty="0" smtClean="0"/>
              <a:t> RTC </a:t>
            </a:r>
            <a:r>
              <a:rPr lang="ru-RU" sz="2800" dirty="0" smtClean="0"/>
              <a:t>и входа </a:t>
            </a:r>
            <a:r>
              <a:rPr lang="en-US" sz="2800" dirty="0" smtClean="0"/>
              <a:t>/Reset</a:t>
            </a:r>
            <a:r>
              <a:rPr lang="ru-RU" sz="2800" dirty="0" smtClean="0"/>
              <a:t>, </a:t>
            </a:r>
            <a:r>
              <a:rPr lang="ru-RU" sz="2800" dirty="0"/>
              <a:t>не должно быть подано напряжения более 0,2В.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6100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611560" y="2132856"/>
            <a:ext cx="7704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При </a:t>
            </a:r>
            <a:r>
              <a:rPr lang="ru-RU" sz="2800" dirty="0" smtClean="0"/>
              <a:t>снижении (даже кратковременном) напряжения батарейного питания </a:t>
            </a:r>
            <a:r>
              <a:rPr lang="en-US" sz="2800" dirty="0" err="1" smtClean="0"/>
              <a:t>Vbat</a:t>
            </a:r>
            <a:r>
              <a:rPr lang="en-US" sz="2800" dirty="0" smtClean="0"/>
              <a:t> RTC </a:t>
            </a:r>
            <a:r>
              <a:rPr lang="ru-RU" sz="2800" dirty="0" smtClean="0"/>
              <a:t>ниже значения 2,0В требуется проведение процедуры </a:t>
            </a:r>
            <a:r>
              <a:rPr lang="ru-RU" sz="2800" dirty="0"/>
              <a:t>старта </a:t>
            </a:r>
            <a:r>
              <a:rPr lang="ru-RU" sz="2800" dirty="0" smtClean="0"/>
              <a:t>«Включение </a:t>
            </a:r>
            <a:r>
              <a:rPr lang="ru-RU" sz="2800" dirty="0"/>
              <a:t>с применением батарейного питания </a:t>
            </a:r>
            <a:r>
              <a:rPr lang="en-US" sz="2800" dirty="0" err="1"/>
              <a:t>Vbat</a:t>
            </a:r>
            <a:r>
              <a:rPr lang="en-US" sz="2800" dirty="0"/>
              <a:t> </a:t>
            </a:r>
            <a:r>
              <a:rPr lang="en-US" sz="2800" dirty="0" smtClean="0"/>
              <a:t>RTC</a:t>
            </a:r>
            <a:r>
              <a:rPr lang="ru-RU" sz="2800" dirty="0" smtClean="0"/>
              <a:t>».</a:t>
            </a:r>
            <a:endParaRPr lang="ru-RU" sz="2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6541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539552" y="1700808"/>
            <a:ext cx="79208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В случае применения батарейного питания </a:t>
            </a:r>
            <a:r>
              <a:rPr lang="en-US" sz="2800" dirty="0" err="1"/>
              <a:t>Vbat</a:t>
            </a:r>
            <a:r>
              <a:rPr lang="en-US" sz="2800" dirty="0"/>
              <a:t> RTC </a:t>
            </a:r>
            <a:r>
              <a:rPr lang="ru-RU" sz="2800" dirty="0" smtClean="0"/>
              <a:t>подавать </a:t>
            </a:r>
            <a:r>
              <a:rPr lang="ru-RU" sz="2800" dirty="0"/>
              <a:t>сигнал </a:t>
            </a:r>
            <a:r>
              <a:rPr lang="ru-RU" sz="2800" dirty="0" smtClean="0"/>
              <a:t>/</a:t>
            </a:r>
            <a:r>
              <a:rPr lang="ru-RU" sz="2800" dirty="0" err="1" smtClean="0"/>
              <a:t>Reset</a:t>
            </a:r>
            <a:r>
              <a:rPr lang="ru-RU" sz="2800" dirty="0" smtClean="0"/>
              <a:t> </a:t>
            </a:r>
            <a:r>
              <a:rPr lang="ru-RU" sz="2800" dirty="0"/>
              <a:t>следует только после подачи напряжения 3,3В </a:t>
            </a:r>
            <a:r>
              <a:rPr lang="ru-RU" sz="2800" dirty="0" smtClean="0"/>
              <a:t>(допускается подавать </a:t>
            </a:r>
            <a:r>
              <a:rPr lang="ru-RU" sz="2800" dirty="0"/>
              <a:t>и в другое время, но при этом потребуется ОБЯЗАТЕЛЬНО подать данный сигнал после подачи питания 3,3В для начала работы модуля).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6967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683568" y="1628800"/>
            <a:ext cx="7776864" cy="362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800" dirty="0"/>
              <a:t>Следует убедиться, что время, требующееся на передачу всего выбранного набора сообщений, не превышает заданного периода следования сообщений (желательно задействовать не более 70% времени).</a:t>
            </a:r>
          </a:p>
          <a:p>
            <a:pPr lvl="0">
              <a:spcBef>
                <a:spcPct val="20000"/>
              </a:spcBef>
              <a:defRPr/>
            </a:pPr>
            <a:r>
              <a:rPr lang="ru-RU" sz="2800" dirty="0"/>
              <a:t>Если некоторые из сообщений поступают редко (обычно это сообщение </a:t>
            </a:r>
            <a:r>
              <a:rPr lang="en-US" sz="2800" dirty="0"/>
              <a:t>G_GSV</a:t>
            </a:r>
            <a:r>
              <a:rPr lang="ru-RU" sz="2800" dirty="0"/>
              <a:t>), то следует зарезервировать время и для этих сообщений.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4314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683568" y="1628800"/>
            <a:ext cx="7776864" cy="405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800" dirty="0" smtClean="0"/>
              <a:t>Некоторые команды изменения параметров (например, переключение скорости передачи данных, изменение набора обрабатываемых спутниковых группировок и некоторые другие) для вступления в силу требуют перезапуска модуля. </a:t>
            </a:r>
          </a:p>
          <a:p>
            <a:pPr lvl="0">
              <a:spcBef>
                <a:spcPct val="20000"/>
              </a:spcBef>
              <a:defRPr/>
            </a:pPr>
            <a:r>
              <a:rPr lang="ru-RU" sz="2800" dirty="0" smtClean="0"/>
              <a:t>Перезапуск можно осуществлять путем выключения/включения питания модуля или путем подачи сигнала </a:t>
            </a:r>
            <a:r>
              <a:rPr lang="en-US" sz="2800" dirty="0" smtClean="0"/>
              <a:t>/Reset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394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421632" y="764869"/>
            <a:ext cx="5731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модуль </a:t>
            </a:r>
            <a:r>
              <a:rPr lang="en-US" sz="3200" b="1" dirty="0" smtClean="0"/>
              <a:t>ML8088s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8000" y="1988840"/>
            <a:ext cx="8096448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800" dirty="0"/>
              <a:t>Сигнал </a:t>
            </a:r>
            <a:r>
              <a:rPr lang="en-US" sz="2800" dirty="0"/>
              <a:t>GNSS status </a:t>
            </a:r>
            <a:r>
              <a:rPr lang="ru-RU" sz="2800" dirty="0"/>
              <a:t>имеет размах 1,8В. </a:t>
            </a:r>
          </a:p>
          <a:p>
            <a:pPr lvl="0">
              <a:spcBef>
                <a:spcPct val="20000"/>
              </a:spcBef>
              <a:defRPr/>
            </a:pPr>
            <a:r>
              <a:rPr lang="ru-RU" sz="2800" dirty="0"/>
              <a:t>Для применения его в системах с питанием 3,3В следует согласовать уровни, к примеру, при помощи транзисторного ключа.</a:t>
            </a:r>
          </a:p>
        </p:txBody>
      </p:sp>
    </p:spTree>
    <p:extLst>
      <p:ext uri="{BB962C8B-B14F-4D97-AF65-F5344CB8AC3E}">
        <p14:creationId xmlns:p14="http://schemas.microsoft.com/office/powerpoint/2010/main" val="14782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418652" y="761610"/>
            <a:ext cx="5731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модуль </a:t>
            </a:r>
            <a:r>
              <a:rPr lang="en-US" sz="3200" b="1" dirty="0" smtClean="0"/>
              <a:t>ML8088s</a:t>
            </a:r>
            <a:endParaRPr lang="ru-RU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62325"/>
            <a:ext cx="15240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54"/>
          <a:stretch/>
        </p:blipFill>
        <p:spPr bwMode="auto">
          <a:xfrm>
            <a:off x="1562112" y="1379338"/>
            <a:ext cx="6019775" cy="507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1475656" y="4082259"/>
            <a:ext cx="977975" cy="23762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783342" y="4750683"/>
            <a:ext cx="177607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504988" y="4005064"/>
            <a:ext cx="1559024" cy="5040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15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410850" y="737975"/>
            <a:ext cx="5731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модуль </a:t>
            </a:r>
            <a:r>
              <a:rPr lang="en-US" sz="3200" b="1" dirty="0" smtClean="0"/>
              <a:t>ML8088s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75556" y="1412776"/>
            <a:ext cx="799288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800" dirty="0"/>
              <a:t>Подключение интерфейса </a:t>
            </a:r>
            <a:r>
              <a:rPr lang="en-US" sz="2800" dirty="0"/>
              <a:t>USB </a:t>
            </a:r>
            <a:r>
              <a:rPr lang="ru-RU" sz="2800" dirty="0"/>
              <a:t>для вывода сообщений </a:t>
            </a:r>
            <a:r>
              <a:rPr lang="en-US" sz="2800" dirty="0"/>
              <a:t>NMEA </a:t>
            </a:r>
            <a:r>
              <a:rPr lang="ru-RU" sz="2800" dirty="0"/>
              <a:t>и подачи команд на </a:t>
            </a:r>
            <a:r>
              <a:rPr lang="ru-RU" sz="2800" dirty="0" smtClean="0"/>
              <a:t>модуль</a:t>
            </a:r>
            <a:endParaRPr lang="en-US" sz="2800" dirty="0" smtClean="0"/>
          </a:p>
          <a:p>
            <a:pPr lvl="0">
              <a:spcBef>
                <a:spcPct val="20000"/>
              </a:spcBef>
              <a:defRPr/>
            </a:pPr>
            <a:r>
              <a:rPr lang="ru-RU" sz="2800" dirty="0" smtClean="0"/>
              <a:t>Следует изменить следующие параметры</a:t>
            </a:r>
            <a:r>
              <a:rPr lang="ru-RU" sz="2800" dirty="0"/>
              <a:t>:</a:t>
            </a:r>
          </a:p>
          <a:p>
            <a:pPr lvl="0">
              <a:spcBef>
                <a:spcPct val="20000"/>
              </a:spcBef>
              <a:defRPr/>
            </a:pPr>
            <a:r>
              <a:rPr lang="ru-RU" sz="2800" dirty="0"/>
              <a:t>124 </a:t>
            </a:r>
            <a:r>
              <a:rPr lang="en-US" sz="2800" dirty="0"/>
              <a:t>-&gt; 0x21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800" dirty="0"/>
              <a:t>130 -&gt; </a:t>
            </a:r>
            <a:r>
              <a:rPr lang="en-US" sz="2800" dirty="0" smtClean="0"/>
              <a:t>0x30</a:t>
            </a:r>
            <a:endParaRPr lang="ru-RU" sz="2800" dirty="0" smtClean="0"/>
          </a:p>
          <a:p>
            <a:pPr lvl="0">
              <a:spcBef>
                <a:spcPct val="20000"/>
              </a:spcBef>
              <a:defRPr/>
            </a:pPr>
            <a:r>
              <a:rPr lang="ru-RU" sz="2800" dirty="0" smtClean="0"/>
              <a:t>и сохранить значения в энергонезависимой памяти, после чего произвести рестарт модуля.  </a:t>
            </a:r>
            <a:endParaRPr lang="en-US" sz="2800" dirty="0" smtClean="0"/>
          </a:p>
          <a:p>
            <a:pPr lvl="0">
              <a:spcBef>
                <a:spcPct val="20000"/>
              </a:spcBef>
              <a:defRPr/>
            </a:pPr>
            <a:r>
              <a:rPr lang="ru-RU" sz="2800" dirty="0" smtClean="0"/>
              <a:t>Рекомендуется </a:t>
            </a:r>
            <a:r>
              <a:rPr lang="ru-RU" sz="2800" dirty="0"/>
              <a:t>для снижения </a:t>
            </a:r>
            <a:r>
              <a:rPr lang="ru-RU" sz="2800" dirty="0" smtClean="0"/>
              <a:t>помех применять в цепях сигналов </a:t>
            </a:r>
            <a:r>
              <a:rPr lang="en-US" sz="2800" dirty="0" smtClean="0"/>
              <a:t>USB D+ </a:t>
            </a:r>
            <a:r>
              <a:rPr lang="ru-RU" sz="2800" dirty="0" smtClean="0"/>
              <a:t>и </a:t>
            </a:r>
            <a:r>
              <a:rPr lang="en-US" sz="2800" dirty="0" smtClean="0"/>
              <a:t>USB D-</a:t>
            </a:r>
            <a:r>
              <a:rPr lang="ru-RU" sz="2800" dirty="0" smtClean="0"/>
              <a:t> согласующие резисторы с номиналом 22 Ом.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6110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5" y="1988840"/>
            <a:ext cx="8543925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457200" y="755904"/>
            <a:ext cx="83313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модуль </a:t>
            </a:r>
            <a:r>
              <a:rPr lang="en-US" sz="3200" b="1" dirty="0" smtClean="0"/>
              <a:t>ML8088s</a:t>
            </a:r>
            <a:endParaRPr lang="ru-RU" sz="3200" b="1" dirty="0" smtClean="0"/>
          </a:p>
          <a:p>
            <a:r>
              <a:rPr lang="ru-RU" sz="3200" dirty="0" smtClean="0"/>
              <a:t>Подключение модуля по интерфейсу </a:t>
            </a:r>
            <a:r>
              <a:rPr lang="en-US" sz="3200" dirty="0" smtClean="0"/>
              <a:t>USB</a:t>
            </a:r>
            <a:endParaRPr lang="ru-RU" sz="3200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380312" y="2924944"/>
            <a:ext cx="1408249" cy="14401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292080" y="3279921"/>
            <a:ext cx="1080120" cy="5811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382803" y="2996952"/>
            <a:ext cx="997509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3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39552" y="2044005"/>
            <a:ext cx="79928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800" dirty="0" smtClean="0"/>
              <a:t>Сигнал </a:t>
            </a:r>
            <a:r>
              <a:rPr lang="en-US" sz="2800" dirty="0" smtClean="0"/>
              <a:t>/Reset</a:t>
            </a:r>
            <a:r>
              <a:rPr lang="ru-RU" sz="2800" dirty="0" smtClean="0"/>
              <a:t> рекомендуется формировать при помощи </a:t>
            </a:r>
            <a:r>
              <a:rPr lang="en-US" sz="2800" dirty="0" smtClean="0"/>
              <a:t> </a:t>
            </a:r>
            <a:r>
              <a:rPr lang="ru-RU" sz="2800" dirty="0" smtClean="0"/>
              <a:t>вывода с открытым коллектором (открытым стоком).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796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21744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dirty="0" smtClean="0"/>
              <a:t>Основные преимущества:</a:t>
            </a:r>
          </a:p>
          <a:p>
            <a:r>
              <a:rPr lang="ru-RU" dirty="0" smtClean="0"/>
              <a:t>Может работать без внешних активных компонентов</a:t>
            </a:r>
          </a:p>
          <a:p>
            <a:r>
              <a:rPr lang="ru-RU" dirty="0" smtClean="0"/>
              <a:t>Минимум дополнительных компонентов</a:t>
            </a:r>
          </a:p>
          <a:p>
            <a:r>
              <a:rPr lang="ru-RU" dirty="0" smtClean="0"/>
              <a:t>Высокая чувствительность</a:t>
            </a:r>
          </a:p>
          <a:p>
            <a:r>
              <a:rPr lang="ru-RU" dirty="0" smtClean="0"/>
              <a:t>Низкое энергопотребление</a:t>
            </a:r>
          </a:p>
          <a:p>
            <a:r>
              <a:rPr lang="ru-RU" dirty="0" smtClean="0"/>
              <a:t>Встроенное подавление помех</a:t>
            </a:r>
            <a:endParaRPr lang="en-US" dirty="0" smtClean="0"/>
          </a:p>
          <a:p>
            <a:r>
              <a:rPr lang="ru-RU" dirty="0" smtClean="0"/>
              <a:t>Работа с прогнозированием информации </a:t>
            </a:r>
            <a:r>
              <a:rPr lang="en-US" dirty="0" smtClean="0"/>
              <a:t>ST-AGPS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6165304"/>
            <a:ext cx="792088" cy="50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639">
                        <a14:foregroundMark x1="7581" y1="43662" x2="12635" y2="4930"/>
                        <a14:foregroundMark x1="22744" y1="4930" x2="22744" y2="4930"/>
                        <a14:foregroundMark x1="17329" y1="4930" x2="17329" y2="4930"/>
                        <a14:foregroundMark x1="12274" y1="45070" x2="12274" y2="45070"/>
                        <a14:foregroundMark x1="3610" y1="45070" x2="3610" y2="45070"/>
                        <a14:foregroundMark x1="2527" y1="5634" x2="2527" y2="5634"/>
                        <a14:foregroundMark x1="722" y1="12676" x2="722" y2="12676"/>
                        <a14:foregroundMark x1="19495" y1="35915" x2="19495" y2="35915"/>
                        <a14:foregroundMark x1="46209" y1="38732" x2="46209" y2="38732"/>
                        <a14:foregroundMark x1="59567" y1="31690" x2="59567" y2="31690"/>
                        <a14:foregroundMark x1="79422" y1="16197" x2="79422" y2="16197"/>
                        <a14:foregroundMark x1="80144" y1="7042" x2="75812" y2="41549"/>
                        <a14:foregroundMark x1="93141" y1="6338" x2="88448" y2="42254"/>
                        <a14:foregroundMark x1="69675" y1="25352" x2="67870" y2="3873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75754" y="6165304"/>
            <a:ext cx="1111856" cy="56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30979" y="48853"/>
            <a:ext cx="8229600" cy="634082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</a:rPr>
              <a:t>Применяемый </a:t>
            </a:r>
            <a:r>
              <a:rPr lang="ru-RU" sz="3200" b="1" dirty="0" err="1" smtClean="0">
                <a:solidFill>
                  <a:schemeClr val="bg1">
                    <a:lumMod val="95000"/>
                  </a:schemeClr>
                </a:solidFill>
              </a:rPr>
              <a:t>чипсет</a:t>
            </a:r>
            <a:endParaRPr lang="ru-RU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71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72" y="1412776"/>
            <a:ext cx="6343707" cy="5330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351538" y="755904"/>
            <a:ext cx="7604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</a:t>
            </a:r>
            <a:r>
              <a:rPr lang="ru-RU" sz="3200" b="1" dirty="0" smtClean="0"/>
              <a:t> 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5202907" y="5229200"/>
            <a:ext cx="1224136" cy="13681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427043" y="5449763"/>
            <a:ext cx="118024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9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539552" y="1920895"/>
            <a:ext cx="8280920" cy="276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800" dirty="0"/>
              <a:t>Высокочастотный сигнал от антенны к модулю следует подавать через согласованную линию (например, </a:t>
            </a:r>
            <a:r>
              <a:rPr lang="ru-RU" sz="2800" dirty="0" err="1"/>
              <a:t>микрополосковую</a:t>
            </a:r>
            <a:r>
              <a:rPr lang="ru-RU" sz="2800" dirty="0"/>
              <a:t>) с импедансом 50 Ом</a:t>
            </a:r>
            <a:r>
              <a:rPr lang="ru-RU" sz="2800" dirty="0" smtClean="0"/>
              <a:t>.</a:t>
            </a:r>
          </a:p>
          <a:p>
            <a:pPr lvl="0">
              <a:spcBef>
                <a:spcPct val="20000"/>
              </a:spcBef>
              <a:defRPr/>
            </a:pPr>
            <a:r>
              <a:rPr lang="ru-RU" sz="2800" dirty="0" smtClean="0"/>
              <a:t>Разъем для подключения антенны должен иметь на частоте </a:t>
            </a:r>
            <a:r>
              <a:rPr lang="ru-RU" sz="2800" dirty="0"/>
              <a:t>1,6 ГГц </a:t>
            </a:r>
            <a:r>
              <a:rPr lang="ru-RU" sz="2800" dirty="0" smtClean="0"/>
              <a:t>волновое сопротивление 50 Ом, малые потери и достаточную полосу пропускания.</a:t>
            </a:r>
            <a:endParaRPr lang="ru-RU" sz="2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7339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802005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Скругленный прямоугольник 2"/>
          <p:cNvSpPr/>
          <p:nvPr/>
        </p:nvSpPr>
        <p:spPr>
          <a:xfrm>
            <a:off x="1335741" y="2853704"/>
            <a:ext cx="1940116" cy="7467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95536" y="2780928"/>
            <a:ext cx="940205" cy="9165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5230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>
          <a:xfrm>
            <a:off x="528967" y="1700808"/>
            <a:ext cx="81472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800" dirty="0"/>
              <a:t>Следует убедиться, что источник высокочастотного сигнала не перегружает цепь питания активной антенны и не вызывает срабатывания самовосстанавливающегося предохранителя. Если есть подозрение, что такое может произойти – следует развязать цепь сигнала по постоянному току (поставить разделительный конденсатор).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4912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7" y="2204864"/>
            <a:ext cx="844867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Скругленный прямоугольник 6"/>
          <p:cNvSpPr/>
          <p:nvPr/>
        </p:nvSpPr>
        <p:spPr>
          <a:xfrm>
            <a:off x="5652120" y="2348879"/>
            <a:ext cx="792088" cy="12752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1271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4211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noProof="0" dirty="0" smtClean="0"/>
              <a:t>Работа с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модулями НАВИА </a:t>
            </a:r>
            <a:r>
              <a:rPr lang="ru-RU" sz="3200" dirty="0" smtClean="0"/>
              <a:t>в варианте с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применением батареи резервного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питания</a:t>
            </a:r>
          </a:p>
        </p:txBody>
      </p:sp>
      <p:pic>
        <p:nvPicPr>
          <p:cNvPr id="4098" name="Picture 2" descr="First Power ON"/>
          <p:cNvPicPr>
            <a:picLocks noChangeAspect="1" noChangeArrowheads="1"/>
          </p:cNvPicPr>
          <p:nvPr/>
        </p:nvPicPr>
        <p:blipFill>
          <a:blip r:embed="rId2" cstate="print"/>
          <a:srcRect l="2408" r="6421" b="13889"/>
          <a:stretch>
            <a:fillRect/>
          </a:stretch>
        </p:blipFill>
        <p:spPr bwMode="auto">
          <a:xfrm>
            <a:off x="179512" y="2636912"/>
            <a:ext cx="8712968" cy="3331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804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09600" y="14211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noProof="0" dirty="0" smtClean="0"/>
              <a:t>Работа с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модулями НАВИА </a:t>
            </a:r>
            <a:r>
              <a:rPr lang="ru-RU" sz="3200" dirty="0" smtClean="0"/>
              <a:t>в варианте без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применения батареи резервного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питания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 descr="No Vbat"/>
          <p:cNvPicPr>
            <a:picLocks noChangeAspect="1" noChangeArrowheads="1"/>
          </p:cNvPicPr>
          <p:nvPr/>
        </p:nvPicPr>
        <p:blipFill>
          <a:blip r:embed="rId2" cstate="print"/>
          <a:srcRect l="10893" r="23843" b="15732"/>
          <a:stretch>
            <a:fillRect/>
          </a:stretch>
        </p:blipFill>
        <p:spPr bwMode="auto">
          <a:xfrm>
            <a:off x="2411760" y="2564904"/>
            <a:ext cx="3876675" cy="281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Особенности применения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395536" y="738453"/>
            <a:ext cx="7834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ГЛОНАСС/</a:t>
            </a:r>
            <a:r>
              <a:rPr lang="en-US" sz="3200" b="1" dirty="0" smtClean="0"/>
              <a:t>GPS-</a:t>
            </a:r>
            <a:r>
              <a:rPr lang="ru-RU" sz="3200" b="1" dirty="0" smtClean="0"/>
              <a:t>модули </a:t>
            </a:r>
            <a:r>
              <a:rPr lang="en-US" sz="3200" b="1" dirty="0" smtClean="0"/>
              <a:t>ML8088s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GL8088s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804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Применяемый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чипсет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Производственный статус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Технические характеристики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Подключение модулей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Демонстрационные платы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Демонстрационная программа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Особенности применения</a:t>
            </a:r>
          </a:p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67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0" y="-8683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smtClean="0">
                <a:solidFill>
                  <a:schemeClr val="bg1"/>
                </a:solidFill>
              </a:rPr>
              <a:t>ГЛОНАСС</a:t>
            </a:r>
            <a:r>
              <a:rPr lang="en-US" sz="3600" b="1" dirty="0" smtClean="0">
                <a:solidFill>
                  <a:schemeClr val="bg1"/>
                </a:solidFill>
              </a:rPr>
              <a:t>/GPS</a:t>
            </a:r>
            <a:r>
              <a:rPr lang="ru-RU" sz="3600" b="1" dirty="0" smtClean="0">
                <a:solidFill>
                  <a:schemeClr val="bg1"/>
                </a:solidFill>
              </a:rPr>
              <a:t>-модули НАВИА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Рисунок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3000" r="12500" b="4668"/>
          <a:stretch>
            <a:fillRect/>
          </a:stretch>
        </p:blipFill>
        <p:spPr bwMode="auto">
          <a:xfrm>
            <a:off x="7487816" y="5373215"/>
            <a:ext cx="133191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06" y="6197585"/>
            <a:ext cx="641829" cy="55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71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Создана лаборатория ГЛОНАССНАВИ</a:t>
            </a:r>
          </a:p>
          <a:p>
            <a:pPr lvl="1"/>
            <a:r>
              <a:rPr lang="ru-RU" dirty="0" smtClean="0"/>
              <a:t>техническая поддержка приемников НАВИА</a:t>
            </a:r>
          </a:p>
          <a:p>
            <a:pPr lvl="1"/>
            <a:r>
              <a:rPr lang="ru-RU" dirty="0" smtClean="0"/>
              <a:t> создание модулей в заказных форм-факторах</a:t>
            </a:r>
          </a:p>
          <a:p>
            <a:pPr lvl="1"/>
            <a:r>
              <a:rPr lang="ru-RU" dirty="0" smtClean="0"/>
              <a:t>имплантация чипов </a:t>
            </a:r>
            <a:r>
              <a:rPr lang="en-US" dirty="0" smtClean="0"/>
              <a:t>STA8088FG </a:t>
            </a:r>
            <a:r>
              <a:rPr lang="ru-RU" dirty="0" smtClean="0"/>
              <a:t>в платы заказчика</a:t>
            </a:r>
          </a:p>
          <a:p>
            <a:pPr lvl="1"/>
            <a:r>
              <a:rPr lang="ru-RU" dirty="0" smtClean="0"/>
              <a:t>помощь в решении проблем с ГЛОНАСС</a:t>
            </a:r>
            <a:r>
              <a:rPr lang="en-US" dirty="0" smtClean="0"/>
              <a:t>/GPS</a:t>
            </a:r>
            <a:r>
              <a:rPr lang="ru-RU" dirty="0" smtClean="0"/>
              <a:t>-приемниками</a:t>
            </a:r>
          </a:p>
          <a:p>
            <a:pPr lvl="1"/>
            <a:r>
              <a:rPr lang="ru-RU" dirty="0" smtClean="0"/>
              <a:t>доработка программного обеспечения чипов под требования заказчика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68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Перспективы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301208"/>
            <a:ext cx="4752528" cy="135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8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3" y="908721"/>
            <a:ext cx="8424937" cy="44644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4500" b="1" dirty="0" smtClean="0"/>
              <a:t>Перспективный модуль </a:t>
            </a:r>
            <a:r>
              <a:rPr lang="en-US" sz="4500" b="1" dirty="0" smtClean="0"/>
              <a:t>MLP8088s</a:t>
            </a:r>
            <a:endParaRPr lang="ru-RU" sz="4500" b="1" dirty="0" smtClean="0"/>
          </a:p>
          <a:p>
            <a:pPr lvl="1"/>
            <a:r>
              <a:rPr lang="ru-RU" dirty="0" smtClean="0"/>
              <a:t>форм-фактор «микро»</a:t>
            </a:r>
          </a:p>
          <a:p>
            <a:pPr lvl="1"/>
            <a:r>
              <a:rPr lang="ru-RU" dirty="0" smtClean="0"/>
              <a:t> </a:t>
            </a:r>
            <a:r>
              <a:rPr lang="en-US" dirty="0" smtClean="0"/>
              <a:t>GPIO</a:t>
            </a:r>
            <a:r>
              <a:rPr lang="ru-RU" dirty="0" smtClean="0"/>
              <a:t>		9 выводов</a:t>
            </a:r>
          </a:p>
          <a:p>
            <a:pPr lvl="1"/>
            <a:r>
              <a:rPr lang="ru-RU" dirty="0" smtClean="0"/>
              <a:t>10-битный АЦП 	</a:t>
            </a:r>
            <a:r>
              <a:rPr lang="en-US" dirty="0" smtClean="0"/>
              <a:t>2</a:t>
            </a:r>
            <a:r>
              <a:rPr lang="ru-RU" dirty="0" smtClean="0"/>
              <a:t> входа</a:t>
            </a:r>
          </a:p>
          <a:p>
            <a:pPr lvl="1"/>
            <a:r>
              <a:rPr lang="en-US" dirty="0" smtClean="0"/>
              <a:t>UART</a:t>
            </a:r>
            <a:r>
              <a:rPr lang="ru-RU" dirty="0" smtClean="0"/>
              <a:t>      		3 канала </a:t>
            </a:r>
          </a:p>
          <a:p>
            <a:pPr lvl="1"/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  <a:r>
              <a:rPr lang="ru-RU" dirty="0" smtClean="0"/>
              <a:t>		</a:t>
            </a:r>
            <a:r>
              <a:rPr lang="en-US" dirty="0" smtClean="0"/>
              <a:t>1</a:t>
            </a:r>
            <a:r>
              <a:rPr lang="ru-RU" dirty="0" smtClean="0"/>
              <a:t> канал </a:t>
            </a:r>
          </a:p>
          <a:p>
            <a:pPr lvl="1"/>
            <a:r>
              <a:rPr lang="en-US" dirty="0" smtClean="0"/>
              <a:t>SSP (SPI, SQI)</a:t>
            </a:r>
            <a:r>
              <a:rPr lang="ru-RU" dirty="0" smtClean="0"/>
              <a:t>	1 канал</a:t>
            </a:r>
          </a:p>
          <a:p>
            <a:pPr lvl="1"/>
            <a:r>
              <a:rPr lang="en-US" dirty="0" smtClean="0"/>
              <a:t>USB </a:t>
            </a:r>
            <a:r>
              <a:rPr lang="ru-RU" dirty="0" smtClean="0"/>
              <a:t>(</a:t>
            </a:r>
            <a:r>
              <a:rPr lang="en-US" dirty="0" smtClean="0"/>
              <a:t>virtual COM</a:t>
            </a:r>
            <a:r>
              <a:rPr lang="ru-RU" dirty="0" smtClean="0"/>
              <a:t>)	1 канал </a:t>
            </a:r>
          </a:p>
          <a:p>
            <a:pPr lvl="1"/>
            <a:r>
              <a:rPr lang="en-US" dirty="0" smtClean="0"/>
              <a:t>FLASH </a:t>
            </a:r>
            <a:r>
              <a:rPr lang="ru-RU" dirty="0" smtClean="0"/>
              <a:t>		доступно примерно 1</a:t>
            </a:r>
            <a:r>
              <a:rPr lang="en-US" dirty="0" smtClean="0"/>
              <a:t> Mb </a:t>
            </a:r>
            <a:endParaRPr lang="ru-RU" dirty="0" smtClean="0"/>
          </a:p>
          <a:p>
            <a:pPr lvl="1"/>
            <a:r>
              <a:rPr lang="en-US" dirty="0" smtClean="0"/>
              <a:t>RTC</a:t>
            </a:r>
            <a:endParaRPr lang="ru-RU" dirty="0" smtClean="0"/>
          </a:p>
          <a:p>
            <a:pPr lvl="1"/>
            <a:r>
              <a:rPr lang="ru-RU" dirty="0" smtClean="0"/>
              <a:t>создание </a:t>
            </a:r>
            <a:r>
              <a:rPr lang="ru-RU" dirty="0" smtClean="0"/>
              <a:t>модулей в заказных форм-факторах</a:t>
            </a:r>
          </a:p>
          <a:p>
            <a:pPr lvl="1"/>
            <a:r>
              <a:rPr lang="ru-RU" dirty="0" smtClean="0"/>
              <a:t>помощь заказчику в создании пользовательского ПО для модуля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69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Перспективы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301208"/>
            <a:ext cx="4752528" cy="135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8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8" descr="GPS_teseo6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462" y="980728"/>
            <a:ext cx="7717632" cy="5400600"/>
          </a:xfrm>
          <a:prstGeom prst="rect">
            <a:avLst/>
          </a:prstGeom>
          <a:noFill/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6165304"/>
            <a:ext cx="792088" cy="50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639">
                        <a14:foregroundMark x1="7581" y1="43662" x2="12635" y2="4930"/>
                        <a14:foregroundMark x1="22744" y1="4930" x2="22744" y2="4930"/>
                        <a14:foregroundMark x1="17329" y1="4930" x2="17329" y2="4930"/>
                        <a14:foregroundMark x1="12274" y1="45070" x2="12274" y2="45070"/>
                        <a14:foregroundMark x1="3610" y1="45070" x2="3610" y2="45070"/>
                        <a14:foregroundMark x1="2527" y1="5634" x2="2527" y2="5634"/>
                        <a14:foregroundMark x1="722" y1="12676" x2="722" y2="12676"/>
                        <a14:foregroundMark x1="19495" y1="35915" x2="19495" y2="35915"/>
                        <a14:foregroundMark x1="46209" y1="38732" x2="46209" y2="38732"/>
                        <a14:foregroundMark x1="59567" y1="31690" x2="59567" y2="31690"/>
                        <a14:foregroundMark x1="79422" y1="16197" x2="79422" y2="16197"/>
                        <a14:foregroundMark x1="80144" y1="7042" x2="75812" y2="41549"/>
                        <a14:foregroundMark x1="93141" y1="6338" x2="88448" y2="42254"/>
                        <a14:foregroundMark x1="69675" y1="25352" x2="67870" y2="3873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75754" y="6165304"/>
            <a:ext cx="1111856" cy="56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0" y="48853"/>
            <a:ext cx="8229600" cy="634082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Применяемый </a:t>
            </a:r>
            <a:r>
              <a:rPr lang="ru-RU" sz="3200" b="1" dirty="0" err="1" smtClean="0">
                <a:solidFill>
                  <a:schemeClr val="bg1"/>
                </a:solidFill>
              </a:rPr>
              <a:t>чипсет</a:t>
            </a:r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70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48753"/>
            <a:ext cx="5904656" cy="436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773270"/>
            <a:ext cx="5904656" cy="197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0" y="-8683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Сайт </a:t>
            </a:r>
            <a:r>
              <a:rPr lang="en-US" sz="3200" b="1" u="sng" dirty="0" smtClean="0">
                <a:solidFill>
                  <a:schemeClr val="bg1"/>
                </a:solidFill>
              </a:rPr>
              <a:t>www.naviaglonass.ru</a:t>
            </a:r>
            <a:endParaRPr lang="ru-RU" sz="3200" b="1" u="sng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5000" intensity="1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4"/>
          <a:stretch/>
        </p:blipFill>
        <p:spPr bwMode="auto">
          <a:xfrm>
            <a:off x="0" y="764704"/>
            <a:ext cx="9141520" cy="609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553147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4000" dirty="0" smtClean="0">
              <a:hlinkClick r:id="rId4"/>
            </a:endParaRPr>
          </a:p>
          <a:p>
            <a:pPr algn="ctr">
              <a:buNone/>
            </a:pPr>
            <a:r>
              <a:rPr lang="en-US" sz="4000" dirty="0" smtClean="0">
                <a:hlinkClick r:id="rId4"/>
              </a:rPr>
              <a:t>www.naviaglonass.ru</a:t>
            </a:r>
            <a:endParaRPr lang="en-US" sz="4000" dirty="0" smtClean="0"/>
          </a:p>
          <a:p>
            <a:pPr algn="ctr">
              <a:buNone/>
            </a:pPr>
            <a:endParaRPr lang="ru-RU" sz="48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71</a:t>
            </a:fld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455960" y="2276872"/>
            <a:ext cx="8229600" cy="1944216"/>
          </a:xfrm>
        </p:spPr>
        <p:txBody>
          <a:bodyPr>
            <a:normAutofit fontScale="90000"/>
          </a:bodyPr>
          <a:lstStyle/>
          <a:p>
            <a:r>
              <a:rPr lang="ru-RU" sz="6000" b="1" dirty="0" smtClean="0"/>
              <a:t>Спасибо за внимание</a:t>
            </a:r>
            <a:r>
              <a:rPr lang="ru-RU" sz="6000" b="1" dirty="0" smtClean="0"/>
              <a:t>!</a:t>
            </a:r>
            <a:r>
              <a:rPr lang="en-US" sz="6000" b="1" dirty="0" smtClean="0"/>
              <a:t/>
            </a:r>
            <a:br>
              <a:rPr lang="en-US" sz="6000" b="1" dirty="0" smtClean="0"/>
            </a:br>
            <a:r>
              <a:rPr lang="ru-RU" sz="6000" b="1" dirty="0" smtClean="0"/>
              <a:t/>
            </a:r>
            <a:br>
              <a:rPr lang="ru-RU" sz="6000" b="1" dirty="0" smtClean="0"/>
            </a:br>
            <a:r>
              <a:rPr lang="en-US" b="1" dirty="0" smtClean="0"/>
              <a:t>support@naviaglonass.ru</a:t>
            </a: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398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217443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Внутренняя структура микросхемы </a:t>
            </a:r>
            <a:r>
              <a:rPr lang="en-US" b="1" dirty="0" smtClean="0"/>
              <a:t>STA8088FG</a:t>
            </a:r>
            <a:endParaRPr lang="ru-RU" b="1" dirty="0"/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165304"/>
            <a:ext cx="1152128" cy="5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6165304"/>
            <a:ext cx="792088" cy="50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463" y="2204864"/>
            <a:ext cx="6656922" cy="373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Номер слайда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0" y="38884"/>
            <a:ext cx="8229600" cy="634082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Применяемый </a:t>
            </a:r>
            <a:r>
              <a:rPr lang="ru-RU" sz="3200" b="1" dirty="0" err="1" smtClean="0">
                <a:solidFill>
                  <a:schemeClr val="bg1"/>
                </a:solidFill>
              </a:rPr>
              <a:t>чипсет</a:t>
            </a:r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 smtClean="0"/>
              <a:t>Встроенная система подавления помех</a:t>
            </a:r>
          </a:p>
          <a:p>
            <a:pPr>
              <a:buNone/>
            </a:pPr>
            <a:endParaRPr lang="ru-RU" b="1" dirty="0"/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165304"/>
            <a:ext cx="1152128" cy="5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6165304"/>
            <a:ext cx="792088" cy="50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Номер слайда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E879-9109-4911-B1B6-90982445775A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465696" y="2810825"/>
            <a:ext cx="1229483" cy="1122231"/>
          </a:xfrm>
          <a:prstGeom prst="rect">
            <a:avLst/>
          </a:prstGeom>
          <a:solidFill>
            <a:srgbClr val="FF9900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sz="1200" b="1" u="none" dirty="0" smtClean="0">
                <a:solidFill>
                  <a:srgbClr val="000000"/>
                </a:solidFill>
                <a:latin typeface="Times New Roman" pitchFamily="18" charset="0"/>
              </a:rPr>
              <a:t>Активное </a:t>
            </a:r>
            <a:endParaRPr lang="en-US" sz="1200" b="1" u="none" dirty="0">
              <a:solidFill>
                <a:srgbClr val="000000"/>
              </a:solidFill>
              <a:latin typeface="Times New Roman" pitchFamily="18" charset="0"/>
            </a:endParaRPr>
          </a:p>
          <a:p>
            <a:pPr algn="ctr"/>
            <a:r>
              <a:rPr lang="ru-RU" sz="1200" b="1" u="none" dirty="0" smtClean="0">
                <a:solidFill>
                  <a:srgbClr val="000000"/>
                </a:solidFill>
                <a:latin typeface="Times New Roman" pitchFamily="18" charset="0"/>
              </a:rPr>
              <a:t>Устранение </a:t>
            </a:r>
            <a:endParaRPr lang="en-US" sz="1200" b="1" u="none" dirty="0">
              <a:solidFill>
                <a:srgbClr val="000000"/>
              </a:solidFill>
              <a:latin typeface="Times New Roman" pitchFamily="18" charset="0"/>
            </a:endParaRPr>
          </a:p>
          <a:p>
            <a:pPr algn="ctr"/>
            <a:r>
              <a:rPr lang="ru-RU" sz="1200" b="1" u="none" dirty="0" smtClean="0">
                <a:solidFill>
                  <a:srgbClr val="000000"/>
                </a:solidFill>
                <a:latin typeface="Times New Roman" pitchFamily="18" charset="0"/>
              </a:rPr>
              <a:t>Помех</a:t>
            </a:r>
            <a:endParaRPr lang="en-US" sz="1200" b="1" u="none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465696" y="5181725"/>
            <a:ext cx="1229481" cy="828133"/>
          </a:xfrm>
          <a:prstGeom prst="rect">
            <a:avLst/>
          </a:prstGeom>
          <a:solidFill>
            <a:srgbClr val="78ECBD"/>
          </a:solidFill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sz="1200" b="1" u="none" dirty="0" smtClean="0">
                <a:solidFill>
                  <a:srgbClr val="000000"/>
                </a:solidFill>
                <a:latin typeface="Times New Roman" pitchFamily="18" charset="0"/>
              </a:rPr>
              <a:t>Алгоритм</a:t>
            </a:r>
            <a:endParaRPr lang="en-US" sz="1200" b="1" u="none" dirty="0">
              <a:solidFill>
                <a:srgbClr val="000000"/>
              </a:solidFill>
              <a:latin typeface="Times New Roman" pitchFamily="18" charset="0"/>
            </a:endParaRPr>
          </a:p>
          <a:p>
            <a:pPr algn="ctr"/>
            <a:r>
              <a:rPr lang="ru-RU" sz="1200" b="1" u="none" dirty="0" smtClean="0">
                <a:solidFill>
                  <a:srgbClr val="000000"/>
                </a:solidFill>
                <a:latin typeface="Times New Roman" pitchFamily="18" charset="0"/>
              </a:rPr>
              <a:t>Отстройки</a:t>
            </a:r>
          </a:p>
          <a:p>
            <a:pPr algn="ctr"/>
            <a:r>
              <a:rPr lang="ru-RU" sz="1200" b="1" dirty="0" smtClean="0">
                <a:solidFill>
                  <a:srgbClr val="000000"/>
                </a:solidFill>
                <a:latin typeface="Times New Roman" pitchFamily="18" charset="0"/>
              </a:rPr>
              <a:t>от  Помех</a:t>
            </a:r>
            <a:endParaRPr lang="en-US" sz="1200" b="1" u="none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>
            <a:off x="803237" y="2581163"/>
            <a:ext cx="2798763" cy="0"/>
          </a:xfrm>
          <a:prstGeom prst="line">
            <a:avLst/>
          </a:prstGeom>
          <a:noFill/>
          <a:ln w="28575">
            <a:solidFill>
              <a:srgbClr val="C618C6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765125" y="3931233"/>
            <a:ext cx="380563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7"/>
          <p:cNvSpPr>
            <a:spLocks noChangeShapeType="1"/>
          </p:cNvSpPr>
          <p:nvPr/>
        </p:nvSpPr>
        <p:spPr bwMode="auto">
          <a:xfrm flipV="1">
            <a:off x="460796" y="6004711"/>
            <a:ext cx="5839395" cy="0"/>
          </a:xfrm>
          <a:prstGeom prst="line">
            <a:avLst/>
          </a:prstGeom>
          <a:noFill/>
          <a:ln w="28575">
            <a:solidFill>
              <a:srgbClr val="2A54A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1866118" y="1901980"/>
            <a:ext cx="39300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ru-RU" sz="2000" u="none" dirty="0" smtClean="0">
                <a:latin typeface="Calibri" pitchFamily="34" charset="0"/>
              </a:rPr>
              <a:t>АРУ и 3-битный АЦП</a:t>
            </a:r>
            <a:r>
              <a:rPr lang="en-US" sz="2000" u="none" dirty="0" smtClean="0">
                <a:latin typeface="Calibri" pitchFamily="34" charset="0"/>
              </a:rPr>
              <a:t> </a:t>
            </a:r>
            <a:endParaRPr lang="en-US" sz="2000" u="none" dirty="0">
              <a:latin typeface="Calibri" pitchFamily="34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1798652" y="4931856"/>
            <a:ext cx="522138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lvl="1"/>
            <a:r>
              <a:rPr lang="ru-RU" sz="1600" u="none" dirty="0" smtClean="0">
                <a:latin typeface="Calibri" pitchFamily="34" charset="0"/>
              </a:rPr>
              <a:t>Анализ «размазывания» частоты результатов корреляции</a:t>
            </a:r>
            <a:endParaRPr lang="en-GB" sz="1600" u="none" dirty="0">
              <a:latin typeface="Calibri" pitchFamily="34" charset="0"/>
            </a:endParaRPr>
          </a:p>
          <a:p>
            <a:pPr marL="0" lvl="1"/>
            <a:r>
              <a:rPr lang="ru-RU" sz="1600" u="none" dirty="0" smtClean="0">
                <a:latin typeface="Calibri" pitchFamily="34" charset="0"/>
              </a:rPr>
              <a:t>Расчет и </a:t>
            </a:r>
            <a:r>
              <a:rPr lang="ru-RU" sz="1600" dirty="0" smtClean="0">
                <a:latin typeface="Calibri" pitchFamily="34" charset="0"/>
              </a:rPr>
              <a:t>исключение влияния помехи</a:t>
            </a:r>
            <a:endParaRPr lang="en-GB" sz="1600" u="none" dirty="0">
              <a:latin typeface="Calibri" pitchFamily="34" charset="0"/>
            </a:endParaRPr>
          </a:p>
          <a:p>
            <a:pPr marL="0" lvl="1"/>
            <a:r>
              <a:rPr lang="ru-RU" sz="1600" u="none" dirty="0" smtClean="0">
                <a:latin typeface="Calibri" pitchFamily="34" charset="0"/>
              </a:rPr>
              <a:t>Обнаружение ошибочного захвата/сопровождения и переназначение каналов для его исключения</a:t>
            </a:r>
            <a:endParaRPr lang="en-GB" sz="1600" u="none" dirty="0">
              <a:latin typeface="Calibri" pitchFamily="34" charset="0"/>
            </a:endParaRP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1798652" y="2666412"/>
            <a:ext cx="596966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/>
            <a:r>
              <a:rPr lang="ru-RU" sz="1600" u="none" dirty="0" smtClean="0">
                <a:latin typeface="Calibri" pitchFamily="34" charset="0"/>
              </a:rPr>
              <a:t>Частотные диапазоны </a:t>
            </a:r>
            <a:r>
              <a:rPr lang="en-US" sz="1600" u="none" dirty="0" smtClean="0">
                <a:latin typeface="Calibri" pitchFamily="34" charset="0"/>
              </a:rPr>
              <a:t>GPS/Galileo </a:t>
            </a:r>
            <a:r>
              <a:rPr lang="ru-RU" sz="1600" u="none" dirty="0" smtClean="0">
                <a:latin typeface="Calibri" pitchFamily="34" charset="0"/>
              </a:rPr>
              <a:t>и</a:t>
            </a:r>
            <a:r>
              <a:rPr lang="en-US" sz="1600" u="none" dirty="0" smtClean="0">
                <a:latin typeface="Calibri" pitchFamily="34" charset="0"/>
              </a:rPr>
              <a:t> </a:t>
            </a:r>
            <a:r>
              <a:rPr lang="ru-RU" sz="1600" u="none" dirty="0" smtClean="0">
                <a:latin typeface="Calibri" pitchFamily="34" charset="0"/>
              </a:rPr>
              <a:t>ГЛОНАСС</a:t>
            </a:r>
            <a:endParaRPr lang="en-US" sz="1600" u="none" dirty="0" smtClean="0">
              <a:latin typeface="Calibri" pitchFamily="34" charset="0"/>
            </a:endParaRPr>
          </a:p>
          <a:p>
            <a:pPr marL="0" lvl="1"/>
            <a:r>
              <a:rPr lang="ru-RU" sz="1600" u="none" dirty="0" smtClean="0">
                <a:latin typeface="Calibri" pitchFamily="34" charset="0"/>
              </a:rPr>
              <a:t>Активное обнаружение помех с подстройкой степени </a:t>
            </a:r>
            <a:r>
              <a:rPr lang="ru-RU" sz="1600" dirty="0" err="1" smtClean="0">
                <a:latin typeface="Calibri" pitchFamily="34" charset="0"/>
              </a:rPr>
              <a:t>режекции</a:t>
            </a:r>
            <a:endParaRPr lang="en-US" sz="1600" u="none" dirty="0" smtClean="0">
              <a:latin typeface="Calibri" pitchFamily="34" charset="0"/>
            </a:endParaRPr>
          </a:p>
          <a:p>
            <a:pPr marL="0" lvl="1"/>
            <a:r>
              <a:rPr lang="ru-RU" sz="1600" u="none" dirty="0" smtClean="0">
                <a:latin typeface="Calibri" pitchFamily="34" charset="0"/>
              </a:rPr>
              <a:t>Программируемая центральная </a:t>
            </a:r>
            <a:r>
              <a:rPr lang="ru-RU" sz="1600" dirty="0" smtClean="0">
                <a:latin typeface="Calibri" pitchFamily="34" charset="0"/>
              </a:rPr>
              <a:t>ч</a:t>
            </a:r>
            <a:r>
              <a:rPr lang="ru-RU" sz="1600" u="none" dirty="0" smtClean="0">
                <a:latin typeface="Calibri" pitchFamily="34" charset="0"/>
              </a:rPr>
              <a:t>астота </a:t>
            </a:r>
            <a:r>
              <a:rPr lang="ru-RU" sz="1600" u="none" dirty="0" err="1" smtClean="0">
                <a:latin typeface="Calibri" pitchFamily="34" charset="0"/>
              </a:rPr>
              <a:t>режекторного</a:t>
            </a:r>
            <a:r>
              <a:rPr lang="ru-RU" sz="1600" u="none" dirty="0" smtClean="0">
                <a:latin typeface="Calibri" pitchFamily="34" charset="0"/>
              </a:rPr>
              <a:t> фильтра</a:t>
            </a:r>
            <a:r>
              <a:rPr lang="en-US" sz="1600" u="none" dirty="0" smtClean="0">
                <a:latin typeface="Calibri" pitchFamily="34" charset="0"/>
              </a:rPr>
              <a:t> </a:t>
            </a:r>
            <a:r>
              <a:rPr lang="ru-RU" sz="1600" u="none" dirty="0" smtClean="0">
                <a:latin typeface="Calibri" pitchFamily="34" charset="0"/>
              </a:rPr>
              <a:t>Программируемая полоса </a:t>
            </a:r>
            <a:r>
              <a:rPr lang="ru-RU" sz="1600" u="none" dirty="0" err="1" smtClean="0">
                <a:latin typeface="Calibri" pitchFamily="34" charset="0"/>
              </a:rPr>
              <a:t>режекторного</a:t>
            </a:r>
            <a:r>
              <a:rPr lang="ru-RU" sz="1600" u="none" dirty="0" smtClean="0">
                <a:latin typeface="Calibri" pitchFamily="34" charset="0"/>
              </a:rPr>
              <a:t> фильтра</a:t>
            </a:r>
            <a:endParaRPr lang="en-US" sz="1600" u="none" dirty="0">
              <a:latin typeface="Calibri" pitchFamily="34" charset="0"/>
            </a:endParaRPr>
          </a:p>
        </p:txBody>
      </p:sp>
      <p:sp>
        <p:nvSpPr>
          <p:cNvPr id="39" name="Rectangle 19"/>
          <p:cNvSpPr>
            <a:spLocks noChangeArrowheads="1"/>
          </p:cNvSpPr>
          <p:nvPr/>
        </p:nvSpPr>
        <p:spPr bwMode="auto">
          <a:xfrm rot="5400000">
            <a:off x="678401" y="3948923"/>
            <a:ext cx="804069" cy="1229482"/>
          </a:xfrm>
          <a:prstGeom prst="rect">
            <a:avLst/>
          </a:prstGeom>
          <a:solidFill>
            <a:schemeClr val="bg1"/>
          </a:solidFill>
          <a:ln w="317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458414" y="4161630"/>
            <a:ext cx="11223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200" b="1" u="none" dirty="0">
                <a:solidFill>
                  <a:srgbClr val="000000"/>
                </a:solidFill>
                <a:latin typeface="Times New Roman" pitchFamily="18" charset="0"/>
              </a:rPr>
              <a:t>G3 </a:t>
            </a:r>
            <a:r>
              <a:rPr lang="en-US" sz="1200" b="1" u="none" dirty="0" err="1">
                <a:solidFill>
                  <a:srgbClr val="000000"/>
                </a:solidFill>
                <a:latin typeface="Times New Roman" pitchFamily="18" charset="0"/>
              </a:rPr>
              <a:t>Correlator</a:t>
            </a:r>
            <a:endParaRPr lang="en-US" sz="1200" b="1" u="none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" name="Rectangle 21"/>
          <p:cNvSpPr>
            <a:spLocks noChangeArrowheads="1"/>
          </p:cNvSpPr>
          <p:nvPr/>
        </p:nvSpPr>
        <p:spPr bwMode="auto">
          <a:xfrm rot="5400000">
            <a:off x="579011" y="1464996"/>
            <a:ext cx="997952" cy="1234382"/>
          </a:xfrm>
          <a:prstGeom prst="rect">
            <a:avLst/>
          </a:prstGeom>
          <a:solidFill>
            <a:srgbClr val="F8C4F8"/>
          </a:solidFill>
          <a:ln w="28575">
            <a:solidFill>
              <a:srgbClr val="C618C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 Box 22"/>
          <p:cNvSpPr txBox="1">
            <a:spLocks noChangeArrowheads="1"/>
          </p:cNvSpPr>
          <p:nvPr/>
        </p:nvSpPr>
        <p:spPr bwMode="auto">
          <a:xfrm>
            <a:off x="465696" y="1600917"/>
            <a:ext cx="1157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200" b="1" u="none" dirty="0">
                <a:solidFill>
                  <a:srgbClr val="000000"/>
                </a:solidFill>
                <a:latin typeface="Times New Roman" pitchFamily="18" charset="0"/>
              </a:rPr>
              <a:t>RF  Front-End</a:t>
            </a:r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rot="5400000">
            <a:off x="976272" y="2704065"/>
            <a:ext cx="21351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Line 26"/>
          <p:cNvSpPr>
            <a:spLocks noChangeShapeType="1"/>
          </p:cNvSpPr>
          <p:nvPr/>
        </p:nvSpPr>
        <p:spPr bwMode="auto">
          <a:xfrm rot="5400000" flipV="1">
            <a:off x="988432" y="4056083"/>
            <a:ext cx="190502" cy="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Line 27"/>
          <p:cNvSpPr>
            <a:spLocks noChangeShapeType="1"/>
          </p:cNvSpPr>
          <p:nvPr/>
        </p:nvSpPr>
        <p:spPr bwMode="auto">
          <a:xfrm rot="5400000">
            <a:off x="978051" y="5071330"/>
            <a:ext cx="216026" cy="47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6" name="Picture 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696" y="1901980"/>
            <a:ext cx="685800" cy="630237"/>
          </a:xfrm>
          <a:prstGeom prst="rect">
            <a:avLst/>
          </a:prstGeom>
          <a:noFill/>
        </p:spPr>
      </p:pic>
      <p:pic>
        <p:nvPicPr>
          <p:cNvPr id="47" name="Picture 3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5125" y="4465925"/>
            <a:ext cx="566515" cy="46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44" descr="Anti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039" y="1474422"/>
            <a:ext cx="1800434" cy="1428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 Box 41"/>
          <p:cNvSpPr txBox="1">
            <a:spLocks noChangeArrowheads="1"/>
          </p:cNvSpPr>
          <p:nvPr/>
        </p:nvSpPr>
        <p:spPr bwMode="auto">
          <a:xfrm>
            <a:off x="94802" y="1941590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 u="none" dirty="0">
                <a:solidFill>
                  <a:srgbClr val="FF3399"/>
                </a:solidFill>
              </a:rPr>
              <a:t>1</a:t>
            </a:r>
          </a:p>
        </p:txBody>
      </p:sp>
      <p:sp>
        <p:nvSpPr>
          <p:cNvPr id="49" name="Text Box 42"/>
          <p:cNvSpPr txBox="1">
            <a:spLocks noChangeArrowheads="1"/>
          </p:cNvSpPr>
          <p:nvPr/>
        </p:nvSpPr>
        <p:spPr bwMode="auto">
          <a:xfrm>
            <a:off x="104710" y="3156801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u="none" dirty="0">
                <a:solidFill>
                  <a:srgbClr val="FF9900"/>
                </a:solidFill>
              </a:rPr>
              <a:t>2</a:t>
            </a:r>
          </a:p>
        </p:txBody>
      </p:sp>
      <p:sp>
        <p:nvSpPr>
          <p:cNvPr id="56" name="Text Box 42"/>
          <p:cNvSpPr txBox="1">
            <a:spLocks noChangeArrowheads="1"/>
          </p:cNvSpPr>
          <p:nvPr/>
        </p:nvSpPr>
        <p:spPr bwMode="auto">
          <a:xfrm>
            <a:off x="125926" y="5359551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B050"/>
                </a:solidFill>
              </a:rPr>
              <a:t>3</a:t>
            </a:r>
            <a:endParaRPr lang="en-US" b="1" u="none" dirty="0">
              <a:solidFill>
                <a:srgbClr val="00B050"/>
              </a:solidFill>
            </a:endParaRPr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b="21537"/>
          <a:stretch/>
        </p:blipFill>
        <p:spPr>
          <a:xfrm>
            <a:off x="0" y="-27384"/>
            <a:ext cx="9144000" cy="766618"/>
          </a:xfrm>
          <a:prstGeom prst="rect">
            <a:avLst/>
          </a:prstGeom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79" y="102005"/>
            <a:ext cx="2377727" cy="5277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8" name="Заголовок 1"/>
          <p:cNvSpPr>
            <a:spLocks noGrp="1"/>
          </p:cNvSpPr>
          <p:nvPr>
            <p:ph type="title"/>
          </p:nvPr>
        </p:nvSpPr>
        <p:spPr>
          <a:xfrm>
            <a:off x="0" y="38884"/>
            <a:ext cx="8229600" cy="634082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bg1"/>
                </a:solidFill>
              </a:rPr>
              <a:t>Применяемый </a:t>
            </a:r>
            <a:r>
              <a:rPr lang="ru-RU" sz="3200" b="1" dirty="0" err="1" smtClean="0">
                <a:solidFill>
                  <a:schemeClr val="bg1"/>
                </a:solidFill>
              </a:rPr>
              <a:t>чипсет</a:t>
            </a:r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2963</TotalTime>
  <Words>2639</Words>
  <Application>Microsoft Office PowerPoint</Application>
  <PresentationFormat>Экран (4:3)</PresentationFormat>
  <Paragraphs>588</Paragraphs>
  <Slides>71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72" baseType="lpstr">
      <vt:lpstr>Тема Office</vt:lpstr>
      <vt:lpstr>ГЛОНАСС/GPS-модули НАВИА GL8088s и ML8088s</vt:lpstr>
      <vt:lpstr>ГЛОНАСС/GPS-модули НАВИА</vt:lpstr>
      <vt:lpstr>ГЛОНАСС/GPS модули НАВИА</vt:lpstr>
      <vt:lpstr>Применяемый чипсет</vt:lpstr>
      <vt:lpstr>Применяемый чипсет</vt:lpstr>
      <vt:lpstr>Применяемый чипсет</vt:lpstr>
      <vt:lpstr>Применяемый чипсет</vt:lpstr>
      <vt:lpstr>Применяемый чипсет</vt:lpstr>
      <vt:lpstr>Применяемый чипсет</vt:lpstr>
      <vt:lpstr>ГЛОНАСС/GPS-модули НАВИА</vt:lpstr>
      <vt:lpstr>Производственный статус</vt:lpstr>
      <vt:lpstr>Производственный статус</vt:lpstr>
      <vt:lpstr>Производственный статус</vt:lpstr>
      <vt:lpstr>ГЛОНАСС/GPS-модули НАВИА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ГЛОНАСС/GPS-модули НАВИА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ГЛОНАСС/GPS-модули НАВИА</vt:lpstr>
      <vt:lpstr>Презентация PowerPoint</vt:lpstr>
      <vt:lpstr>Презентация PowerPoint</vt:lpstr>
      <vt:lpstr>Презентация PowerPoint</vt:lpstr>
      <vt:lpstr>Презентация PowerPoint</vt:lpstr>
      <vt:lpstr>ГЛОНАСС/GPS-модули НАВИА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ГЛОНАСС/GPS-модули НАВИА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ГЛОНАСС/GPS-модули НАВИА</vt:lpstr>
      <vt:lpstr>Презентация PowerPoint</vt:lpstr>
      <vt:lpstr>Презентация PowerPoint</vt:lpstr>
      <vt:lpstr>Презентация PowerPoint</vt:lpstr>
      <vt:lpstr>Спасибо за внимание!  support@naviaglonass.ru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ГЛОНАСС/GPS-модули НАВИА с пониженным энергопотреблением и с улучшенной помехозащищенностью</dc:title>
  <dc:creator>Осадчий Владимир</dc:creator>
  <cp:lastModifiedBy>Осадчий Владимир</cp:lastModifiedBy>
  <cp:revision>188</cp:revision>
  <cp:lastPrinted>2012-02-08T11:58:47Z</cp:lastPrinted>
  <dcterms:created xsi:type="dcterms:W3CDTF">2011-10-28T07:57:55Z</dcterms:created>
  <dcterms:modified xsi:type="dcterms:W3CDTF">2012-02-17T05:37:27Z</dcterms:modified>
</cp:coreProperties>
</file>